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303" r:id="rId6"/>
    <p:sldId id="298" r:id="rId7"/>
    <p:sldId id="265" r:id="rId8"/>
    <p:sldId id="268" r:id="rId9"/>
    <p:sldId id="270" r:id="rId10"/>
    <p:sldId id="271" r:id="rId11"/>
    <p:sldId id="297" r:id="rId12"/>
    <p:sldId id="302" r:id="rId13"/>
    <p:sldId id="290" r:id="rId14"/>
    <p:sldId id="299" r:id="rId15"/>
  </p:sldIdLst>
  <p:sldSz cx="9144000" cy="6858000" type="screen4x3"/>
  <p:notesSz cx="6877050" cy="965676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50" y="-72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992" y="66"/>
      </p:cViewPr>
      <p:guideLst>
        <p:guide orient="horz" pos="3009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DED25-3D02-4E7E-B215-423D06FEC774}" type="datetimeFigureOut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95404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1B64D-2A8B-43C3-A68E-89534067B2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801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CD659-FA22-44D4-94AC-1E24BABB2611}" type="datetimeFigureOut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723900"/>
            <a:ext cx="4829175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7705" y="4586963"/>
            <a:ext cx="5501640" cy="4345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95404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6F20D-E13F-4544-9DAC-9AA9A66DEE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6500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6F20D-E13F-4544-9DAC-9AA9A66DEE6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6F20D-E13F-4544-9DAC-9AA9A66DEE6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6F20D-E13F-4544-9DAC-9AA9A66DEE6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6F20D-E13F-4544-9DAC-9AA9A66DEE6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6F20D-E13F-4544-9DAC-9AA9A66DEE6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31D2-7080-4BF4-A8AA-860AAFAE8ED4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1EBA-D516-4C95-9C54-688A6A68FC44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9C0C-C4BA-4239-9C8F-FADDF1B3D62E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角三角形 7"/>
          <p:cNvSpPr/>
          <p:nvPr userDrawn="1"/>
        </p:nvSpPr>
        <p:spPr>
          <a:xfrm>
            <a:off x="-36513" y="-1"/>
            <a:ext cx="4313138" cy="6885385"/>
          </a:xfrm>
          <a:prstGeom prst="rtTriangle">
            <a:avLst/>
          </a:prstGeom>
          <a:gradFill>
            <a:gsLst>
              <a:gs pos="100000">
                <a:schemeClr val="accent1">
                  <a:tint val="66000"/>
                  <a:satMod val="160000"/>
                  <a:lumMod val="92000"/>
                </a:schemeClr>
              </a:gs>
              <a:gs pos="6000">
                <a:schemeClr val="accent1">
                  <a:tint val="44500"/>
                  <a:satMod val="160000"/>
                  <a:alpha val="10000"/>
                </a:schemeClr>
              </a:gs>
              <a:gs pos="8000">
                <a:schemeClr val="accent1">
                  <a:tint val="23500"/>
                  <a:satMod val="160000"/>
                  <a:lumMod val="0"/>
                  <a:lumOff val="10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AA7C3-6E66-4405-98E4-38C1D4F0F00D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1272-1672-4AE5-95D5-8FA24B6C2AD6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73074-DFF1-4AEC-9D32-65B7DAC97B32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B4AF-9D02-4347-9BE3-DC6379ECD62F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B6B5-A869-4999-B856-DC8F1DAD7672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5B91-655D-4513-9BD7-33DFFC48AF11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81F47-E4E9-4B26-B595-942FE0D48D96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1639-F081-4943-AA06-2AEFCC3ECFED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79EBC-EAE3-46D1-8290-E8F0860B9C2F}" type="datetime1">
              <a:rPr lang="zh-CN" altLang="en-US" smtClean="0"/>
              <a:pPr/>
              <a:t>2018/8/22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A46FB-14D0-4261-8F8E-679E161ED33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hyperlink" Target="http://www.joutoux.com.tw/" TargetMode="External"/><Relationship Id="rId5" Type="http://schemas.openxmlformats.org/officeDocument/2006/relationships/hyperlink" Target="http://www.kk-yec.cn/" TargetMode="External"/><Relationship Id="rId10" Type="http://schemas.openxmlformats.org/officeDocument/2006/relationships/hyperlink" Target="http://www.kk-yec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kk-yec.co.jp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214290"/>
            <a:ext cx="1152663" cy="499091"/>
          </a:xfrm>
          <a:prstGeom prst="rect">
            <a:avLst/>
          </a:prstGeom>
        </p:spPr>
      </p:pic>
      <p:sp>
        <p:nvSpPr>
          <p:cNvPr id="51" name="副标题 2"/>
          <p:cNvSpPr>
            <a:spLocks noGrp="1"/>
          </p:cNvSpPr>
          <p:nvPr>
            <p:ph type="subTitle" idx="1"/>
          </p:nvPr>
        </p:nvSpPr>
        <p:spPr>
          <a:xfrm>
            <a:off x="755576" y="3468829"/>
            <a:ext cx="6713411" cy="577032"/>
          </a:xfrm>
        </p:spPr>
        <p:txBody>
          <a:bodyPr>
            <a:noAutofit/>
          </a:bodyPr>
          <a:lstStyle/>
          <a:p>
            <a:r>
              <a:rPr lang="zh-CN" altLang="en-US" sz="3600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唯益信鸿宇科技</a:t>
            </a:r>
            <a:r>
              <a:rPr lang="en-US" altLang="zh-CN" sz="3600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zh-CN" altLang="en-US" sz="3600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北京</a:t>
            </a:r>
            <a:r>
              <a:rPr lang="en-US" altLang="zh-CN" sz="36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r>
              <a:rPr lang="zh-CN" altLang="en-US" sz="3600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有限公司</a:t>
            </a:r>
            <a:endParaRPr lang="zh-CN" altLang="en-US" sz="3600" dirty="0">
              <a:solidFill>
                <a:srgbClr val="0070C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直角三角形 2"/>
          <p:cNvSpPr/>
          <p:nvPr/>
        </p:nvSpPr>
        <p:spPr>
          <a:xfrm>
            <a:off x="1824" y="3598963"/>
            <a:ext cx="2841984" cy="3286421"/>
          </a:xfrm>
          <a:prstGeom prst="rtTriangle">
            <a:avLst/>
          </a:prstGeom>
          <a:gradFill>
            <a:gsLst>
              <a:gs pos="82000">
                <a:schemeClr val="accent1">
                  <a:tint val="66000"/>
                  <a:satMod val="160000"/>
                  <a:lumMod val="74000"/>
                </a:schemeClr>
              </a:gs>
              <a:gs pos="4000">
                <a:schemeClr val="accent1">
                  <a:tint val="44500"/>
                  <a:satMod val="160000"/>
                  <a:alpha val="10000"/>
                </a:schemeClr>
              </a:gs>
              <a:gs pos="4000">
                <a:schemeClr val="accent1">
                  <a:tint val="23500"/>
                  <a:satMod val="160000"/>
                  <a:lumMod val="8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二等辺三角形 4"/>
          <p:cNvSpPr/>
          <p:nvPr/>
        </p:nvSpPr>
        <p:spPr>
          <a:xfrm rot="16200000">
            <a:off x="6460401" y="2901583"/>
            <a:ext cx="3728697" cy="1711525"/>
          </a:xfrm>
          <a:prstGeom prst="triangle">
            <a:avLst/>
          </a:prstGeom>
          <a:gradFill>
            <a:gsLst>
              <a:gs pos="0">
                <a:schemeClr val="accent1">
                  <a:tint val="44500"/>
                  <a:satMod val="160000"/>
                  <a:alpha val="10000"/>
                </a:schemeClr>
              </a:gs>
              <a:gs pos="78000">
                <a:schemeClr val="accent1">
                  <a:tint val="23500"/>
                  <a:satMod val="160000"/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5" name="直角三角形 24"/>
          <p:cNvSpPr/>
          <p:nvPr/>
        </p:nvSpPr>
        <p:spPr>
          <a:xfrm flipV="1">
            <a:off x="-36512" y="-27384"/>
            <a:ext cx="3384378" cy="3677543"/>
          </a:xfrm>
          <a:prstGeom prst="rtTriangle">
            <a:avLst/>
          </a:prstGeom>
          <a:gradFill>
            <a:gsLst>
              <a:gs pos="95000">
                <a:schemeClr val="accent1">
                  <a:tint val="66000"/>
                  <a:satMod val="160000"/>
                  <a:lumMod val="74000"/>
                </a:schemeClr>
              </a:gs>
              <a:gs pos="4000">
                <a:schemeClr val="accent1">
                  <a:tint val="44500"/>
                  <a:satMod val="160000"/>
                  <a:alpha val="10000"/>
                </a:schemeClr>
              </a:gs>
              <a:gs pos="18000">
                <a:schemeClr val="accent1">
                  <a:tint val="23500"/>
                  <a:satMod val="160000"/>
                  <a:lumMod val="8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3419872" y="2780928"/>
            <a:ext cx="213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公司介绍</a:t>
            </a:r>
            <a:endParaRPr lang="en-US" altLang="zh-CN" sz="3600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0"/>
          <p:cNvSpPr txBox="1"/>
          <p:nvPr/>
        </p:nvSpPr>
        <p:spPr>
          <a:xfrm>
            <a:off x="870189" y="1127398"/>
            <a:ext cx="2176071" cy="307777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Demi </a:t>
            </a:r>
            <a:r>
              <a:rPr lang="en-US" altLang="zh-CN" sz="1400" b="1" u="sng" dirty="0">
                <a:latin typeface="Century" panose="02040604050505020304" pitchFamily="18" charset="0"/>
                <a:ea typeface="华文琥珀" panose="02010800040101010101" pitchFamily="2" charset="-122"/>
              </a:rPr>
              <a:t>PG520(SATA 1:1</a:t>
            </a:r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)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53427" y="285728"/>
            <a:ext cx="1842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j-ea"/>
                <a:ea typeface="+mj-ea"/>
              </a:rPr>
              <a:t>硬盘设备</a:t>
            </a:r>
          </a:p>
        </p:txBody>
      </p:sp>
      <p:pic>
        <p:nvPicPr>
          <p:cNvPr id="18" name="Picture 33" descr="C:\Product\北京営業支援==\カタログ\IMG_5318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677" t="12199" r="12547" b="6537"/>
          <a:stretch>
            <a:fillRect/>
          </a:stretch>
        </p:blipFill>
        <p:spPr bwMode="auto">
          <a:xfrm>
            <a:off x="2378299" y="4149080"/>
            <a:ext cx="256151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灯片编号占位符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10</a:t>
            </a:fld>
            <a:endParaRPr lang="zh-CN" altLang="en-US"/>
          </a:p>
        </p:txBody>
      </p:sp>
      <p:cxnSp>
        <p:nvCxnSpPr>
          <p:cNvPr id="33" name="直接连接符 4"/>
          <p:cNvCxnSpPr/>
          <p:nvPr/>
        </p:nvCxnSpPr>
        <p:spPr>
          <a:xfrm>
            <a:off x="585140" y="4964965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5"/>
          <p:cNvSpPr/>
          <p:nvPr/>
        </p:nvSpPr>
        <p:spPr>
          <a:xfrm>
            <a:off x="463673" y="4420448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02</a:t>
            </a:r>
            <a:r>
              <a:rPr lang="zh-CN" altLang="en-US" sz="2000" dirty="0"/>
              <a:t>产品</a:t>
            </a:r>
          </a:p>
        </p:txBody>
      </p:sp>
      <p:cxnSp>
        <p:nvCxnSpPr>
          <p:cNvPr id="35" name="直接连接符 6"/>
          <p:cNvCxnSpPr/>
          <p:nvPr/>
        </p:nvCxnSpPr>
        <p:spPr>
          <a:xfrm>
            <a:off x="585140" y="4250585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35028">
            <a:off x="638344" y="1501414"/>
            <a:ext cx="2337075" cy="157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7" descr="Y:\HP素材\40Port_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3437" y="3452740"/>
            <a:ext cx="3073841" cy="3293403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961" y="1413471"/>
            <a:ext cx="2130628" cy="193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20"/>
          <p:cNvSpPr txBox="1"/>
          <p:nvPr/>
        </p:nvSpPr>
        <p:spPr>
          <a:xfrm>
            <a:off x="2697838" y="3587949"/>
            <a:ext cx="2222927" cy="307777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Hit YG3210(SATA 1:20)</a:t>
            </a:r>
          </a:p>
        </p:txBody>
      </p:sp>
      <p:sp>
        <p:nvSpPr>
          <p:cNvPr id="39" name="TextBox 20"/>
          <p:cNvSpPr txBox="1"/>
          <p:nvPr/>
        </p:nvSpPr>
        <p:spPr>
          <a:xfrm>
            <a:off x="3597165" y="1121321"/>
            <a:ext cx="2020973" cy="307777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Hit YG2060(SATA 1:5)</a:t>
            </a:r>
          </a:p>
        </p:txBody>
      </p:sp>
      <p:sp>
        <p:nvSpPr>
          <p:cNvPr id="40" name="TextBox 20"/>
          <p:cNvSpPr txBox="1"/>
          <p:nvPr/>
        </p:nvSpPr>
        <p:spPr>
          <a:xfrm>
            <a:off x="5148064" y="3560861"/>
            <a:ext cx="3816424" cy="307777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Multi Disk Test System(SATA/SAS 40</a:t>
            </a:r>
            <a:r>
              <a:rPr lang="zh-CN" altLang="en-US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接口</a:t>
            </a:r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)</a:t>
            </a:r>
          </a:p>
        </p:txBody>
      </p:sp>
      <p:sp>
        <p:nvSpPr>
          <p:cNvPr id="42" name="矩形 7"/>
          <p:cNvSpPr/>
          <p:nvPr/>
        </p:nvSpPr>
        <p:spPr>
          <a:xfrm>
            <a:off x="281849" y="5036403"/>
            <a:ext cx="228601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200" b="1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sz="2200" b="1" dirty="0" smtClean="0">
                <a:latin typeface="Century" panose="02040604050505020304" pitchFamily="18" charset="0"/>
                <a:ea typeface="+mj-ea"/>
              </a:rPr>
              <a:t>硬盘设备</a:t>
            </a:r>
            <a:endParaRPr lang="en-US" altLang="zh-CN" sz="2200" b="1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2.</a:t>
            </a:r>
            <a:r>
              <a:rPr lang="zh-CN" altLang="en-US" dirty="0">
                <a:latin typeface="Century" panose="02040604050505020304" pitchFamily="18" charset="0"/>
              </a:rPr>
              <a:t>充电</a:t>
            </a:r>
            <a:r>
              <a:rPr lang="zh-CN" altLang="en-US" dirty="0" smtClean="0">
                <a:latin typeface="Century" panose="02040604050505020304" pitchFamily="18" charset="0"/>
              </a:rPr>
              <a:t>设备</a:t>
            </a:r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3.</a:t>
            </a:r>
            <a:r>
              <a:rPr lang="zh-CN" altLang="en-US" dirty="0" smtClean="0">
                <a:latin typeface="+mj-ea"/>
                <a:ea typeface="+mj-ea"/>
              </a:rPr>
              <a:t>取证设备</a:t>
            </a:r>
            <a:endParaRPr lang="en-US" altLang="zh-CN" dirty="0" smtClean="0">
              <a:latin typeface="+mj-ea"/>
              <a:ea typeface="+mj-ea"/>
            </a:endParaRPr>
          </a:p>
        </p:txBody>
      </p:sp>
      <p:pic>
        <p:nvPicPr>
          <p:cNvPr id="21" name="Picture 33" descr="C:\Product\北京営業支援==\カタログ\IMG_5319_1.jpg"/>
          <p:cNvPicPr>
            <a:picLocks noChangeAspect="1" noChangeArrowheads="1"/>
          </p:cNvPicPr>
          <p:nvPr/>
        </p:nvPicPr>
        <p:blipFill>
          <a:blip r:embed="rId8" cstate="print"/>
          <a:srcRect l="31732" t="12743" r="13692" b="15163"/>
          <a:stretch>
            <a:fillRect/>
          </a:stretch>
        </p:blipFill>
        <p:spPr bwMode="auto">
          <a:xfrm>
            <a:off x="6002137" y="1446194"/>
            <a:ext cx="2406979" cy="193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0"/>
          <p:cNvSpPr txBox="1"/>
          <p:nvPr/>
        </p:nvSpPr>
        <p:spPr>
          <a:xfrm>
            <a:off x="6156176" y="1135982"/>
            <a:ext cx="2222927" cy="307777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Hit YG3110(SATA 1:10)</a:t>
            </a:r>
          </a:p>
        </p:txBody>
      </p:sp>
      <p:cxnSp>
        <p:nvCxnSpPr>
          <p:cNvPr id="23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42" y="4368175"/>
            <a:ext cx="2371556" cy="223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354" y="4368175"/>
            <a:ext cx="1729098" cy="195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536" y="1491120"/>
            <a:ext cx="2441936" cy="2441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838" y="1011447"/>
            <a:ext cx="2128913" cy="321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50429" y="285728"/>
            <a:ext cx="5551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Century" panose="02040604050505020304" pitchFamily="18" charset="0"/>
                <a:ea typeface="+mj-ea"/>
              </a:rPr>
              <a:t>充电设备</a:t>
            </a:r>
          </a:p>
        </p:txBody>
      </p:sp>
      <p:sp>
        <p:nvSpPr>
          <p:cNvPr id="19" name="灯片编号占位符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11</a:t>
            </a:fld>
            <a:endParaRPr lang="zh-CN" altLang="en-US"/>
          </a:p>
        </p:txBody>
      </p:sp>
      <p:cxnSp>
        <p:nvCxnSpPr>
          <p:cNvPr id="25" name="直接连接符 4"/>
          <p:cNvCxnSpPr/>
          <p:nvPr/>
        </p:nvCxnSpPr>
        <p:spPr>
          <a:xfrm>
            <a:off x="585140" y="4964965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5"/>
          <p:cNvSpPr/>
          <p:nvPr/>
        </p:nvSpPr>
        <p:spPr>
          <a:xfrm>
            <a:off x="463673" y="4420448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02</a:t>
            </a:r>
            <a:r>
              <a:rPr lang="zh-CN" altLang="en-US" sz="2000" dirty="0"/>
              <a:t>产品</a:t>
            </a:r>
          </a:p>
        </p:txBody>
      </p:sp>
      <p:cxnSp>
        <p:nvCxnSpPr>
          <p:cNvPr id="29" name="直接连接符 6"/>
          <p:cNvCxnSpPr/>
          <p:nvPr/>
        </p:nvCxnSpPr>
        <p:spPr>
          <a:xfrm>
            <a:off x="585140" y="4250585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7"/>
          <p:cNvSpPr/>
          <p:nvPr/>
        </p:nvSpPr>
        <p:spPr>
          <a:xfrm>
            <a:off x="281848" y="5036403"/>
            <a:ext cx="2849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硬盘设备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sz="2200" b="1" dirty="0" smtClean="0">
                <a:latin typeface="+mj-ea"/>
                <a:ea typeface="+mj-ea"/>
              </a:rPr>
              <a:t>2.</a:t>
            </a:r>
            <a:r>
              <a:rPr lang="zh-CN" altLang="en-US" sz="2400" b="1" dirty="0">
                <a:latin typeface="Century" panose="02040604050505020304" pitchFamily="18" charset="0"/>
              </a:rPr>
              <a:t>充电</a:t>
            </a:r>
            <a:r>
              <a:rPr lang="zh-CN" altLang="en-US" sz="2400" b="1" dirty="0" smtClean="0">
                <a:latin typeface="Century" panose="02040604050505020304" pitchFamily="18" charset="0"/>
              </a:rPr>
              <a:t>设备</a:t>
            </a:r>
            <a:endParaRPr lang="en-US" altLang="zh-CN" sz="2200" b="1" dirty="0" smtClean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</a:rPr>
              <a:t>3</a:t>
            </a:r>
            <a:r>
              <a:rPr lang="en-US" altLang="zh-CN" dirty="0">
                <a:latin typeface="+mj-ea"/>
              </a:rPr>
              <a:t>.</a:t>
            </a:r>
            <a:r>
              <a:rPr lang="zh-CN" altLang="en-US" dirty="0" smtClean="0">
                <a:latin typeface="+mj-ea"/>
              </a:rPr>
              <a:t>取证设备</a:t>
            </a:r>
            <a:endParaRPr lang="en-US" altLang="zh-CN" dirty="0">
              <a:latin typeface="+mj-ea"/>
            </a:endParaRPr>
          </a:p>
        </p:txBody>
      </p:sp>
      <p:cxnSp>
        <p:nvCxnSpPr>
          <p:cNvPr id="35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3"/>
          <p:cNvSpPr txBox="1"/>
          <p:nvPr/>
        </p:nvSpPr>
        <p:spPr>
          <a:xfrm>
            <a:off x="2334216" y="890717"/>
            <a:ext cx="31891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+mj-ea"/>
              </a:rPr>
              <a:t>SB100(</a:t>
            </a:r>
            <a:r>
              <a:rPr lang="zh-CN" altLang="en-US" sz="1400" b="1" u="sng" dirty="0" smtClean="0">
                <a:latin typeface="+mj-ea"/>
              </a:rPr>
              <a:t>移动终端充电箱</a:t>
            </a:r>
            <a:r>
              <a:rPr lang="en-US" altLang="zh-CN" sz="1400" b="1" u="sng" dirty="0" smtClean="0">
                <a:latin typeface="+mj-ea"/>
              </a:rPr>
              <a:t>)</a:t>
            </a:r>
            <a:endParaRPr lang="en-US" altLang="zh-CN" sz="1400" b="1" u="sng" dirty="0" smtClean="0">
              <a:latin typeface="Century" panose="02040604050505020304" pitchFamily="18" charset="0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  <a:ea typeface="+mj-ea"/>
              </a:rPr>
              <a:t>同时对</a:t>
            </a:r>
            <a:r>
              <a:rPr lang="en-US" altLang="zh-CN" sz="1400" b="1" dirty="0" smtClean="0">
                <a:latin typeface="+mj-ea"/>
                <a:ea typeface="+mj-ea"/>
              </a:rPr>
              <a:t>11</a:t>
            </a:r>
            <a:r>
              <a:rPr lang="zh-CN" altLang="en-US" sz="1400" b="1" dirty="0" smtClean="0">
                <a:latin typeface="+mj-ea"/>
                <a:ea typeface="+mj-ea"/>
              </a:rPr>
              <a:t>部移动终端进行充电管理</a:t>
            </a:r>
            <a:endParaRPr lang="en-US" altLang="zh-CN" sz="1400" b="1" dirty="0" smtClean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</a:rPr>
              <a:t>防止充电过量</a:t>
            </a:r>
            <a:endParaRPr lang="en-US" altLang="zh-CN" sz="1400" b="1" dirty="0" smtClean="0">
              <a:latin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  <a:ea typeface="+mj-ea"/>
              </a:rPr>
              <a:t>配有带钥匙的金属门</a:t>
            </a:r>
            <a:endParaRPr lang="en-US" altLang="ja-JP" sz="1400" b="1" dirty="0" smtClean="0">
              <a:latin typeface="+mj-ea"/>
              <a:ea typeface="+mj-ea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5942484" y="890717"/>
            <a:ext cx="30220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+mj-ea"/>
              </a:rPr>
              <a:t>SB200(</a:t>
            </a:r>
            <a:r>
              <a:rPr lang="zh-CN" altLang="en-US" sz="1400" b="1" u="sng" dirty="0" smtClean="0">
                <a:latin typeface="+mj-ea"/>
              </a:rPr>
              <a:t>移动终端充电箱</a:t>
            </a:r>
            <a:r>
              <a:rPr lang="en-US" altLang="zh-CN" sz="1400" b="1" u="sng" dirty="0" smtClean="0">
                <a:latin typeface="+mj-ea"/>
              </a:rPr>
              <a:t>)</a:t>
            </a:r>
            <a:endParaRPr lang="en-US" altLang="zh-CN" sz="1400" b="1" u="sng" dirty="0" smtClean="0">
              <a:latin typeface="Century" panose="02040604050505020304" pitchFamily="18" charset="0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</a:rPr>
              <a:t>同时对</a:t>
            </a:r>
            <a:r>
              <a:rPr lang="en-US" altLang="zh-CN" sz="1400" b="1" dirty="0" smtClean="0">
                <a:latin typeface="+mj-ea"/>
              </a:rPr>
              <a:t>22</a:t>
            </a:r>
            <a:r>
              <a:rPr lang="zh-CN" altLang="en-US" sz="1400" b="1" dirty="0" smtClean="0">
                <a:latin typeface="+mj-ea"/>
              </a:rPr>
              <a:t>部</a:t>
            </a:r>
            <a:r>
              <a:rPr lang="zh-CN" altLang="en-US" sz="1400" b="1" dirty="0">
                <a:latin typeface="+mj-ea"/>
              </a:rPr>
              <a:t>动终端</a:t>
            </a:r>
            <a:r>
              <a:rPr lang="zh-CN" altLang="en-US" sz="1400" b="1" dirty="0" smtClean="0">
                <a:latin typeface="+mj-ea"/>
              </a:rPr>
              <a:t>进行充电管理</a:t>
            </a:r>
            <a:endParaRPr lang="en-US" altLang="zh-CN" sz="1400" b="1" dirty="0" smtClean="0">
              <a:latin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</a:rPr>
              <a:t>防止充电过量</a:t>
            </a:r>
            <a:endParaRPr lang="en-US" altLang="zh-CN" sz="1400" b="1" dirty="0" smtClean="0">
              <a:latin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</a:rPr>
              <a:t>配有带钥匙的金属门</a:t>
            </a:r>
            <a:endParaRPr lang="en-US" altLang="ja-JP" sz="1400" b="1" dirty="0" smtClean="0">
              <a:latin typeface="+mj-ea"/>
            </a:endParaRPr>
          </a:p>
        </p:txBody>
      </p:sp>
      <p:sp>
        <p:nvSpPr>
          <p:cNvPr id="24" name="TextBox 13"/>
          <p:cNvSpPr txBox="1"/>
          <p:nvPr/>
        </p:nvSpPr>
        <p:spPr>
          <a:xfrm>
            <a:off x="2833401" y="3695304"/>
            <a:ext cx="31891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+mj-ea"/>
              </a:rPr>
              <a:t>SBmini60(</a:t>
            </a:r>
            <a:r>
              <a:rPr lang="zh-CN" altLang="en-US" sz="1400" b="1" u="sng" dirty="0" smtClean="0">
                <a:latin typeface="+mj-ea"/>
              </a:rPr>
              <a:t>移动终端充电箱</a:t>
            </a:r>
            <a:r>
              <a:rPr lang="en-US" altLang="zh-CN" sz="1400" b="1" u="sng" dirty="0" smtClean="0">
                <a:latin typeface="+mj-ea"/>
              </a:rPr>
              <a:t>)</a:t>
            </a:r>
            <a:endParaRPr lang="en-US" altLang="zh-CN" sz="1400" b="1" u="sng" dirty="0" smtClean="0">
              <a:latin typeface="Century" panose="02040604050505020304" pitchFamily="18" charset="0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  <a:ea typeface="+mj-ea"/>
              </a:rPr>
              <a:t>同时对</a:t>
            </a:r>
            <a:r>
              <a:rPr lang="en-US" altLang="zh-CN" sz="1400" b="1" dirty="0">
                <a:latin typeface="+mj-ea"/>
                <a:ea typeface="+mj-ea"/>
              </a:rPr>
              <a:t>6</a:t>
            </a:r>
            <a:r>
              <a:rPr lang="zh-CN" altLang="en-US" sz="1400" b="1" dirty="0" smtClean="0">
                <a:latin typeface="+mj-ea"/>
                <a:ea typeface="+mj-ea"/>
              </a:rPr>
              <a:t>部移动终端进行充电管理</a:t>
            </a:r>
            <a:endParaRPr lang="en-US" altLang="zh-CN" sz="1400" b="1" dirty="0" smtClean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</a:rPr>
              <a:t>防止充电过量</a:t>
            </a:r>
            <a:endParaRPr lang="en-US" altLang="zh-CN" sz="1400" b="1" dirty="0" smtClean="0">
              <a:latin typeface="+mj-ea"/>
            </a:endParaRPr>
          </a:p>
        </p:txBody>
      </p:sp>
      <p:sp>
        <p:nvSpPr>
          <p:cNvPr id="26" name="TextBox 13"/>
          <p:cNvSpPr txBox="1"/>
          <p:nvPr/>
        </p:nvSpPr>
        <p:spPr>
          <a:xfrm>
            <a:off x="5906383" y="3681784"/>
            <a:ext cx="31891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+mj-ea"/>
              </a:rPr>
              <a:t>SBmini120(</a:t>
            </a:r>
            <a:r>
              <a:rPr lang="zh-CN" altLang="en-US" sz="1400" b="1" u="sng" dirty="0" smtClean="0">
                <a:latin typeface="+mj-ea"/>
              </a:rPr>
              <a:t>移动终端充电箱</a:t>
            </a:r>
            <a:r>
              <a:rPr lang="en-US" altLang="zh-CN" sz="1400" b="1" u="sng" dirty="0" smtClean="0">
                <a:latin typeface="+mj-ea"/>
              </a:rPr>
              <a:t>)</a:t>
            </a:r>
            <a:endParaRPr lang="en-US" altLang="zh-CN" sz="1400" b="1" u="sng" dirty="0" smtClean="0">
              <a:latin typeface="Century" panose="02040604050505020304" pitchFamily="18" charset="0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  <a:ea typeface="+mj-ea"/>
              </a:rPr>
              <a:t>同时对</a:t>
            </a:r>
            <a:r>
              <a:rPr lang="en-US" altLang="zh-CN" sz="1400" b="1" dirty="0" smtClean="0">
                <a:latin typeface="+mj-ea"/>
                <a:ea typeface="+mj-ea"/>
              </a:rPr>
              <a:t>12</a:t>
            </a:r>
            <a:r>
              <a:rPr lang="zh-CN" altLang="en-US" sz="1400" b="1" dirty="0" smtClean="0">
                <a:latin typeface="+mj-ea"/>
                <a:ea typeface="+mj-ea"/>
              </a:rPr>
              <a:t>部移动终端进行充电管理</a:t>
            </a:r>
            <a:endParaRPr lang="en-US" altLang="zh-CN" sz="1400" b="1" dirty="0" smtClean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+mj-ea"/>
              </a:rPr>
              <a:t>防止充电过量</a:t>
            </a:r>
            <a:endParaRPr lang="en-US" altLang="zh-CN" sz="1400" b="1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0884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372" y="1196752"/>
            <a:ext cx="4235959" cy="234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90949"/>
            <a:ext cx="1642307" cy="164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53427" y="285728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j-ea"/>
                <a:ea typeface="+mj-ea"/>
              </a:rPr>
              <a:t>取证设备</a:t>
            </a:r>
            <a:r>
              <a:rPr lang="en-US" altLang="zh-CN" sz="2400" b="1" dirty="0" smtClean="0">
                <a:latin typeface="+mj-ea"/>
                <a:ea typeface="+mj-ea"/>
              </a:rPr>
              <a:t>(Forensic Tool)</a:t>
            </a:r>
            <a:endParaRPr lang="zh-CN" altLang="en-US" sz="2400" b="1" dirty="0" smtClean="0">
              <a:latin typeface="+mj-ea"/>
              <a:ea typeface="+mj-ea"/>
            </a:endParaRPr>
          </a:p>
        </p:txBody>
      </p:sp>
      <p:sp>
        <p:nvSpPr>
          <p:cNvPr id="19" name="灯片编号占位符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12</a:t>
            </a:fld>
            <a:endParaRPr lang="zh-CN" altLang="en-US"/>
          </a:p>
        </p:txBody>
      </p:sp>
      <p:cxnSp>
        <p:nvCxnSpPr>
          <p:cNvPr id="33" name="直接连接符 4"/>
          <p:cNvCxnSpPr/>
          <p:nvPr/>
        </p:nvCxnSpPr>
        <p:spPr>
          <a:xfrm>
            <a:off x="585140" y="4964965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5"/>
          <p:cNvSpPr/>
          <p:nvPr/>
        </p:nvSpPr>
        <p:spPr>
          <a:xfrm>
            <a:off x="463673" y="4420448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02</a:t>
            </a:r>
            <a:r>
              <a:rPr lang="zh-CN" altLang="en-US" sz="2000" dirty="0"/>
              <a:t>产品</a:t>
            </a:r>
          </a:p>
        </p:txBody>
      </p:sp>
      <p:cxnSp>
        <p:nvCxnSpPr>
          <p:cNvPr id="35" name="直接连接符 6"/>
          <p:cNvCxnSpPr/>
          <p:nvPr/>
        </p:nvCxnSpPr>
        <p:spPr>
          <a:xfrm>
            <a:off x="585140" y="4250585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7"/>
          <p:cNvSpPr/>
          <p:nvPr/>
        </p:nvSpPr>
        <p:spPr>
          <a:xfrm>
            <a:off x="281849" y="5036403"/>
            <a:ext cx="228601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硬盘设备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2.</a:t>
            </a:r>
            <a:r>
              <a:rPr lang="zh-CN" altLang="en-US" dirty="0">
                <a:latin typeface="Century" panose="02040604050505020304" pitchFamily="18" charset="0"/>
              </a:rPr>
              <a:t>充电</a:t>
            </a:r>
            <a:r>
              <a:rPr lang="zh-CN" altLang="en-US" dirty="0" smtClean="0">
                <a:latin typeface="Century" panose="02040604050505020304" pitchFamily="18" charset="0"/>
              </a:rPr>
              <a:t>设备</a:t>
            </a:r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sz="2200" b="1" dirty="0">
                <a:latin typeface="+mj-ea"/>
              </a:rPr>
              <a:t>3.</a:t>
            </a:r>
            <a:r>
              <a:rPr lang="zh-CN" altLang="en-US" sz="2200" b="1" dirty="0" smtClean="0">
                <a:latin typeface="+mj-ea"/>
              </a:rPr>
              <a:t>取证设备</a:t>
            </a:r>
            <a:endParaRPr lang="en-US" altLang="zh-CN" sz="2200" b="1" dirty="0">
              <a:latin typeface="+mj-ea"/>
            </a:endParaRPr>
          </a:p>
        </p:txBody>
      </p:sp>
      <p:pic>
        <p:nvPicPr>
          <p:cNvPr id="25" name="Picture 20" descr="C:\Product\SmartPhone\ケース・外観図\Mobiledemi.bmp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4834" y="4366687"/>
            <a:ext cx="1445122" cy="1150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0"/>
          <p:cNvSpPr txBox="1"/>
          <p:nvPr/>
        </p:nvSpPr>
        <p:spPr>
          <a:xfrm>
            <a:off x="2828264" y="3801779"/>
            <a:ext cx="1553088" cy="52322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err="1" smtClean="0">
                <a:latin typeface="Century" panose="02040604050505020304" pitchFamily="18" charset="0"/>
                <a:ea typeface="华文琥珀" panose="02010800040101010101" pitchFamily="2" charset="-122"/>
              </a:rPr>
              <a:t>Mobiledemi</a:t>
            </a:r>
            <a:endParaRPr lang="en-US" altLang="zh-CN" sz="1400" b="1" u="sng" dirty="0">
              <a:latin typeface="Century" panose="02040604050505020304" pitchFamily="18" charset="0"/>
              <a:ea typeface="华文琥珀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苹果</a:t>
            </a:r>
            <a:r>
              <a:rPr lang="zh-CN" altLang="en-US" sz="1400" b="1" dirty="0" smtClean="0">
                <a:latin typeface="华文琥珀" panose="02010800040101010101" pitchFamily="2" charset="-122"/>
                <a:ea typeface="华文琥珀" panose="02010800040101010101" pitchFamily="2" charset="-122"/>
              </a:rPr>
              <a:t>手机取证</a:t>
            </a:r>
            <a:endParaRPr lang="en-US" altLang="zh-CN" sz="1400" b="1" u="sng" dirty="0" smtClean="0">
              <a:latin typeface="Century" panose="02040604050505020304" pitchFamily="18" charset="0"/>
              <a:ea typeface="华文琥珀" panose="02010800040101010101" pitchFamily="2" charset="-122"/>
            </a:endParaRPr>
          </a:p>
        </p:txBody>
      </p:sp>
      <p:pic>
        <p:nvPicPr>
          <p:cNvPr id="30" name="Picture 11" descr="图片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918" y="4304962"/>
            <a:ext cx="1742873" cy="1309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20"/>
          <p:cNvSpPr txBox="1"/>
          <p:nvPr/>
        </p:nvSpPr>
        <p:spPr>
          <a:xfrm>
            <a:off x="4580918" y="3789040"/>
            <a:ext cx="2294936" cy="52322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USB3.0 Write Protector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400" b="1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U</a:t>
            </a:r>
            <a:r>
              <a:rPr lang="zh-CN" altLang="en-US" sz="1400" b="1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盘，移动硬盘防写入</a:t>
            </a:r>
            <a:endParaRPr lang="en-US" altLang="zh-CN" sz="1400" b="1" dirty="0" smtClean="0">
              <a:latin typeface="Century" panose="02040604050505020304" pitchFamily="18" charset="0"/>
              <a:ea typeface="华文琥珀" panose="02010800040101010101" pitchFamily="2" charset="-122"/>
            </a:endParaRPr>
          </a:p>
        </p:txBody>
      </p:sp>
      <p:sp>
        <p:nvSpPr>
          <p:cNvPr id="36" name="TextBox 20"/>
          <p:cNvSpPr txBox="1"/>
          <p:nvPr/>
        </p:nvSpPr>
        <p:spPr>
          <a:xfrm>
            <a:off x="7135087" y="3781742"/>
            <a:ext cx="1394148" cy="52322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PCAIDIII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硬盘防写入</a:t>
            </a:r>
            <a:endParaRPr lang="en-US" altLang="zh-CN" sz="1400" b="1" dirty="0">
              <a:latin typeface="Century" panose="02040604050505020304" pitchFamily="18" charset="0"/>
              <a:ea typeface="华文琥珀" panose="02010800040101010101" pitchFamily="2" charset="-122"/>
            </a:endParaRPr>
          </a:p>
        </p:txBody>
      </p:sp>
      <p:cxnSp>
        <p:nvCxnSpPr>
          <p:cNvPr id="40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0"/>
          <p:cNvSpPr txBox="1"/>
          <p:nvPr/>
        </p:nvSpPr>
        <p:spPr>
          <a:xfrm>
            <a:off x="6499331" y="1923527"/>
            <a:ext cx="2469465" cy="1600438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Demi YG3040(</a:t>
            </a:r>
            <a:r>
              <a:rPr lang="zh-CN" altLang="en-US" sz="1400" b="1" u="sng" dirty="0">
                <a:latin typeface="Century" panose="02040604050505020304" pitchFamily="18" charset="0"/>
                <a:ea typeface="华文琥珀" panose="02010800040101010101" pitchFamily="2" charset="-122"/>
              </a:rPr>
              <a:t>硬盘复制机 </a:t>
            </a:r>
            <a:r>
              <a:rPr lang="en-US" altLang="zh-CN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生成哈希值</a:t>
            </a:r>
            <a:r>
              <a:rPr lang="en-US" altLang="ja-JP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(</a:t>
            </a:r>
            <a:r>
              <a:rPr lang="en-US" altLang="ja-JP" sz="1400" b="1" u="sng" dirty="0">
                <a:latin typeface="Century" panose="02040604050505020304" pitchFamily="18" charset="0"/>
                <a:ea typeface="华文琥珀" panose="02010800040101010101" pitchFamily="2" charset="-122"/>
              </a:rPr>
              <a:t>HASH function</a:t>
            </a:r>
            <a:r>
              <a:rPr lang="en-US" altLang="ja-JP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同时进行多种操作</a:t>
            </a:r>
            <a:endParaRPr lang="en-US" altLang="zh-CN" sz="1400" b="1" u="sng" dirty="0" smtClean="0">
              <a:latin typeface="Century" panose="02040604050505020304" pitchFamily="18" charset="0"/>
              <a:ea typeface="华文琥珀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配有应对停电的紧急电源</a:t>
            </a:r>
            <a:endParaRPr lang="en-US" altLang="zh-CN" sz="1400" b="1" u="sng" dirty="0" smtClean="0">
              <a:latin typeface="Century" panose="02040604050505020304" pitchFamily="18" charset="0"/>
              <a:ea typeface="华文琥珀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液晶显示屏操作</a:t>
            </a:r>
            <a:endParaRPr lang="en-US" altLang="zh-CN" sz="1400" b="1" u="sng" dirty="0" smtClean="0">
              <a:latin typeface="Century" panose="02040604050505020304" pitchFamily="18" charset="0"/>
              <a:ea typeface="华文琥珀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u="sng" dirty="0" smtClean="0">
                <a:latin typeface="Century" panose="02040604050505020304" pitchFamily="18" charset="0"/>
                <a:ea typeface="华文琥珀" panose="02010800040101010101" pitchFamily="2" charset="-122"/>
              </a:rPr>
              <a:t>丰富多彩的拷贝菜单</a:t>
            </a:r>
            <a:endParaRPr lang="en-US" altLang="ja-JP" sz="1400" b="1" u="sng" dirty="0" smtClean="0">
              <a:latin typeface="Century" panose="02040604050505020304" pitchFamily="18" charset="0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658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20" y="571480"/>
            <a:ext cx="1152663" cy="499091"/>
          </a:xfrm>
          <a:prstGeom prst="rect">
            <a:avLst/>
          </a:prstGeom>
        </p:spPr>
      </p:pic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13</a:t>
            </a:fld>
            <a:endParaRPr lang="zh-CN" altLang="en-US"/>
          </a:p>
        </p:txBody>
      </p:sp>
      <p:sp>
        <p:nvSpPr>
          <p:cNvPr id="14" name="直角三角形 13"/>
          <p:cNvSpPr/>
          <p:nvPr/>
        </p:nvSpPr>
        <p:spPr>
          <a:xfrm flipV="1">
            <a:off x="-36514" y="-27384"/>
            <a:ext cx="3384378" cy="3677543"/>
          </a:xfrm>
          <a:prstGeom prst="rtTriangle">
            <a:avLst/>
          </a:prstGeom>
          <a:gradFill>
            <a:gsLst>
              <a:gs pos="95000">
                <a:schemeClr val="accent1">
                  <a:tint val="66000"/>
                  <a:satMod val="160000"/>
                  <a:lumMod val="74000"/>
                </a:schemeClr>
              </a:gs>
              <a:gs pos="4000">
                <a:schemeClr val="accent1">
                  <a:tint val="44500"/>
                  <a:satMod val="160000"/>
                  <a:alpha val="10000"/>
                </a:schemeClr>
              </a:gs>
              <a:gs pos="18000">
                <a:schemeClr val="accent1">
                  <a:tint val="23500"/>
                  <a:satMod val="160000"/>
                  <a:lumMod val="8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TextBox 5"/>
          <p:cNvSpPr txBox="1"/>
          <p:nvPr/>
        </p:nvSpPr>
        <p:spPr>
          <a:xfrm>
            <a:off x="1229862" y="3501008"/>
            <a:ext cx="2694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解决方案及服务</a:t>
            </a:r>
            <a:endParaRPr lang="zh-CN" altLang="en-US" sz="2800" dirty="0"/>
          </a:p>
        </p:txBody>
      </p:sp>
      <p:cxnSp>
        <p:nvCxnSpPr>
          <p:cNvPr id="16" name="直接连接符 8"/>
          <p:cNvCxnSpPr/>
          <p:nvPr/>
        </p:nvCxnSpPr>
        <p:spPr>
          <a:xfrm>
            <a:off x="1298485" y="3284984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21"/>
          <p:cNvCxnSpPr/>
          <p:nvPr/>
        </p:nvCxnSpPr>
        <p:spPr>
          <a:xfrm>
            <a:off x="1313952" y="4293096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5"/>
          <p:cNvSpPr txBox="1"/>
          <p:nvPr/>
        </p:nvSpPr>
        <p:spPr>
          <a:xfrm>
            <a:off x="1313952" y="2564904"/>
            <a:ext cx="749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03</a:t>
            </a:r>
            <a:endParaRPr lang="zh-CN" altLang="en-US" sz="3600" dirty="0"/>
          </a:p>
        </p:txBody>
      </p:sp>
      <p:sp>
        <p:nvSpPr>
          <p:cNvPr id="19" name="二等辺三角形 18"/>
          <p:cNvSpPr/>
          <p:nvPr/>
        </p:nvSpPr>
        <p:spPr>
          <a:xfrm>
            <a:off x="4277154" y="5173859"/>
            <a:ext cx="3728697" cy="1711525"/>
          </a:xfrm>
          <a:prstGeom prst="triangle">
            <a:avLst/>
          </a:prstGeom>
          <a:gradFill>
            <a:gsLst>
              <a:gs pos="0">
                <a:schemeClr val="accent1">
                  <a:tint val="44500"/>
                  <a:satMod val="160000"/>
                  <a:alpha val="10000"/>
                </a:schemeClr>
              </a:gs>
              <a:gs pos="78000">
                <a:schemeClr val="accent1">
                  <a:tint val="23500"/>
                  <a:satMod val="160000"/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20"/>
          <p:cNvSpPr txBox="1"/>
          <p:nvPr/>
        </p:nvSpPr>
        <p:spPr>
          <a:xfrm>
            <a:off x="6091922" y="861909"/>
            <a:ext cx="2224494" cy="584775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b="1" u="sng" dirty="0" smtClean="0">
                <a:latin typeface="+mj-ea"/>
                <a:ea typeface="+mj-ea"/>
              </a:rPr>
              <a:t>硬盘数据恢复服务</a:t>
            </a:r>
            <a:endParaRPr lang="en-US" altLang="zh-CN" b="1" u="sng" dirty="0" smtClean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 smtClean="0">
                <a:latin typeface="+mj-ea"/>
                <a:ea typeface="+mj-ea"/>
              </a:rPr>
              <a:t>恢复损坏的数据文件</a:t>
            </a:r>
            <a:endParaRPr lang="en-US" altLang="zh-CN" sz="1400" dirty="0" smtClean="0">
              <a:latin typeface="+mj-ea"/>
              <a:ea typeface="+mj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14</a:t>
            </a:fld>
            <a:endParaRPr lang="zh-CN" altLang="en-US"/>
          </a:p>
        </p:txBody>
      </p:sp>
      <p:cxnSp>
        <p:nvCxnSpPr>
          <p:cNvPr id="63" name="直接连接符 4"/>
          <p:cNvCxnSpPr/>
          <p:nvPr/>
        </p:nvCxnSpPr>
        <p:spPr>
          <a:xfrm>
            <a:off x="589011" y="493546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5"/>
          <p:cNvSpPr/>
          <p:nvPr/>
        </p:nvSpPr>
        <p:spPr>
          <a:xfrm>
            <a:off x="446335" y="4390951"/>
            <a:ext cx="22397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03</a:t>
            </a:r>
            <a:r>
              <a:rPr lang="zh-CN" altLang="en-US" sz="2000" dirty="0" smtClean="0"/>
              <a:t>解决方案及服务</a:t>
            </a:r>
            <a:endParaRPr lang="zh-CN" altLang="en-US" sz="2000" dirty="0"/>
          </a:p>
        </p:txBody>
      </p:sp>
      <p:cxnSp>
        <p:nvCxnSpPr>
          <p:cNvPr id="67" name="直接连接符 6"/>
          <p:cNvCxnSpPr/>
          <p:nvPr/>
        </p:nvCxnSpPr>
        <p:spPr>
          <a:xfrm>
            <a:off x="589011" y="422108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13"/>
          <p:cNvSpPr txBox="1"/>
          <p:nvPr/>
        </p:nvSpPr>
        <p:spPr>
          <a:xfrm>
            <a:off x="2143902" y="285728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STHupo"/>
              </a:rPr>
              <a:t>解决方案及服务</a:t>
            </a:r>
            <a:endParaRPr lang="zh-CN" altLang="en-US" sz="2400" b="1" dirty="0">
              <a:latin typeface="STHupo"/>
            </a:endParaRPr>
          </a:p>
        </p:txBody>
      </p:sp>
      <p:sp>
        <p:nvSpPr>
          <p:cNvPr id="47" name="TextBox 20"/>
          <p:cNvSpPr txBox="1"/>
          <p:nvPr/>
        </p:nvSpPr>
        <p:spPr>
          <a:xfrm>
            <a:off x="2555776" y="4662016"/>
            <a:ext cx="2520280" cy="584775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b="1" u="sng" dirty="0" smtClean="0">
                <a:latin typeface="+mj-ea"/>
                <a:ea typeface="+mj-ea"/>
              </a:rPr>
              <a:t>数据擦除服务</a:t>
            </a:r>
            <a:endParaRPr lang="en-US" altLang="zh-CN" b="1" u="sng" dirty="0" smtClean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 smtClean="0">
                <a:latin typeface="+mj-ea"/>
                <a:ea typeface="+mj-ea"/>
              </a:rPr>
              <a:t>可对应到客户处擦除数据</a:t>
            </a:r>
            <a:endParaRPr lang="en-US" altLang="zh-CN" sz="1400" dirty="0" smtClean="0">
              <a:latin typeface="+mj-ea"/>
              <a:ea typeface="+mj-ea"/>
            </a:endParaRPr>
          </a:p>
        </p:txBody>
      </p:sp>
      <p:sp>
        <p:nvSpPr>
          <p:cNvPr id="48" name="TextBox 20"/>
          <p:cNvSpPr txBox="1"/>
          <p:nvPr/>
        </p:nvSpPr>
        <p:spPr>
          <a:xfrm>
            <a:off x="5868144" y="4653801"/>
            <a:ext cx="1776830" cy="584775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b="1" u="sng" dirty="0" smtClean="0">
                <a:latin typeface="Century" panose="02040604050505020304" pitchFamily="18" charset="0"/>
                <a:ea typeface="+mj-ea"/>
              </a:rPr>
              <a:t>数据复制服务</a:t>
            </a:r>
            <a:endParaRPr lang="en-US" altLang="zh-CN" b="1" u="sng" dirty="0" smtClean="0">
              <a:latin typeface="Century" panose="02040604050505020304" pitchFamily="18" charset="0"/>
              <a:ea typeface="+mj-ea"/>
            </a:endParaRPr>
          </a:p>
          <a:p>
            <a:r>
              <a:rPr lang="zh-CN" altLang="en-US" sz="1400" u="sng" dirty="0" smtClean="0">
                <a:latin typeface="Century" panose="02040604050505020304" pitchFamily="18" charset="0"/>
                <a:ea typeface="+mj-ea"/>
              </a:rPr>
              <a:t>多领域的数据复制</a:t>
            </a:r>
            <a:endParaRPr lang="en-US" altLang="zh-CN" sz="1400" u="sng" dirty="0" smtClean="0">
              <a:latin typeface="Century" panose="02040604050505020304" pitchFamily="18" charset="0"/>
              <a:ea typeface="+mj-ea"/>
            </a:endParaRPr>
          </a:p>
        </p:txBody>
      </p:sp>
      <p:sp>
        <p:nvSpPr>
          <p:cNvPr id="42" name="TextBox 20"/>
          <p:cNvSpPr txBox="1"/>
          <p:nvPr/>
        </p:nvSpPr>
        <p:spPr>
          <a:xfrm>
            <a:off x="2195736" y="870252"/>
            <a:ext cx="2539454" cy="1015663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b="1" u="sng" dirty="0" smtClean="0">
                <a:latin typeface="+mj-ea"/>
                <a:ea typeface="+mj-ea"/>
              </a:rPr>
              <a:t>硬盘检测及维修服务</a:t>
            </a:r>
            <a:endParaRPr lang="en-US" altLang="zh-CN" b="1" u="sng" dirty="0" smtClean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 smtClean="0">
                <a:latin typeface="+mj-ea"/>
              </a:rPr>
              <a:t>硬盘性能检测</a:t>
            </a:r>
            <a:endParaRPr lang="en-US" altLang="zh-CN" sz="1400" dirty="0">
              <a:latin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 smtClean="0">
                <a:latin typeface="+mj-ea"/>
              </a:rPr>
              <a:t>硬盘扇区修复</a:t>
            </a:r>
            <a:endParaRPr lang="en-US" altLang="zh-CN" sz="1400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 smtClean="0">
                <a:latin typeface="+mj-ea"/>
                <a:ea typeface="+mj-ea"/>
              </a:rPr>
              <a:t>硬盘老化实验</a:t>
            </a:r>
            <a:endParaRPr lang="en-US" altLang="zh-CN" sz="1400" dirty="0" smtClean="0">
              <a:latin typeface="+mj-ea"/>
              <a:ea typeface="+mj-ea"/>
            </a:endParaRPr>
          </a:p>
        </p:txBody>
      </p:sp>
      <p:pic>
        <p:nvPicPr>
          <p:cNvPr id="8200" name="Picture 8" descr="F:\北京\YECホームページ管理\中国HP_更新版(ICP番号_役員)\solution\copy_tool\images\cat_ph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81" y="5314444"/>
            <a:ext cx="1858106" cy="135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023" y="5314444"/>
            <a:ext cx="1827708" cy="135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://www.kk-yec.co.jp/case_studies/images/solution0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95047"/>
            <a:ext cx="3091914" cy="227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178" y="1885915"/>
            <a:ext cx="4210056" cy="223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07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929058" y="142852"/>
            <a:ext cx="16530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entury" panose="02040604050505020304" pitchFamily="18" charset="0"/>
              </a:rPr>
              <a:t>目录</a:t>
            </a:r>
            <a:endParaRPr lang="zh-CN" alt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entury" panose="02040604050505020304" pitchFamily="18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2322497" y="3463925"/>
            <a:ext cx="4786346" cy="1588"/>
          </a:xfrm>
          <a:prstGeom prst="line">
            <a:avLst/>
          </a:prstGeom>
          <a:ln w="28575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857752" y="1142984"/>
            <a:ext cx="23785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</a:rPr>
              <a:t>01.</a:t>
            </a:r>
            <a:r>
              <a:rPr lang="zh-CN" altLang="en-US" dirty="0" smtClean="0">
                <a:latin typeface="Century" panose="02040604050505020304" pitchFamily="18" charset="0"/>
              </a:rPr>
              <a:t>公司介绍</a:t>
            </a:r>
            <a:endParaRPr lang="en-US" altLang="zh-CN" dirty="0" smtClean="0"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latin typeface="Century" panose="02040604050505020304" pitchFamily="18" charset="0"/>
              </a:rPr>
              <a:t>   1.</a:t>
            </a:r>
            <a:r>
              <a:rPr lang="zh-CN" altLang="en-US" sz="1200" dirty="0" smtClean="0">
                <a:latin typeface="Century" panose="02040604050505020304" pitchFamily="18" charset="0"/>
              </a:rPr>
              <a:t>概要</a:t>
            </a:r>
            <a:endParaRPr lang="en-US" altLang="zh-CN" sz="1200" dirty="0" smtClean="0"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latin typeface="Century" panose="02040604050505020304" pitchFamily="18" charset="0"/>
              </a:rPr>
              <a:t>   2.</a:t>
            </a:r>
            <a:r>
              <a:rPr lang="zh-CN" altLang="en-US" sz="1200" dirty="0" smtClean="0">
                <a:latin typeface="Century" panose="02040604050505020304" pitchFamily="18" charset="0"/>
              </a:rPr>
              <a:t>沿革</a:t>
            </a:r>
            <a:endParaRPr lang="en-US" altLang="zh-CN" sz="1200" dirty="0" smtClean="0"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latin typeface="Century" panose="02040604050505020304" pitchFamily="18" charset="0"/>
              </a:rPr>
              <a:t>   3.</a:t>
            </a:r>
            <a:r>
              <a:rPr lang="zh-CN" altLang="en-US" sz="1200" dirty="0" smtClean="0">
                <a:latin typeface="Century" panose="02040604050505020304" pitchFamily="18" charset="0"/>
              </a:rPr>
              <a:t>组织系统</a:t>
            </a:r>
            <a:endParaRPr lang="en-US" altLang="zh-CN" sz="1200" dirty="0" smtClean="0"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latin typeface="Century" panose="02040604050505020304" pitchFamily="18" charset="0"/>
              </a:rPr>
              <a:t>   </a:t>
            </a:r>
            <a:r>
              <a:rPr lang="en-US" altLang="zh-CN" sz="1200" dirty="0">
                <a:latin typeface="Century" panose="02040604050505020304" pitchFamily="18" charset="0"/>
              </a:rPr>
              <a:t>4.</a:t>
            </a:r>
            <a:r>
              <a:rPr lang="zh-CN" altLang="en-US" sz="1200" dirty="0" smtClean="0">
                <a:latin typeface="+mj-ea"/>
              </a:rPr>
              <a:t>主要产品、经营理念及目标</a:t>
            </a:r>
            <a:endParaRPr lang="en-US" altLang="zh-CN" sz="1200" dirty="0" smtClean="0"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latin typeface="Century" panose="02040604050505020304" pitchFamily="18" charset="0"/>
              </a:rPr>
              <a:t>   5.</a:t>
            </a:r>
            <a:r>
              <a:rPr lang="zh-CN" altLang="en-US" sz="1200" dirty="0" smtClean="0">
                <a:latin typeface="Century" panose="02040604050505020304" pitchFamily="18" charset="0"/>
              </a:rPr>
              <a:t>主要客户</a:t>
            </a:r>
            <a:endParaRPr lang="en-US" altLang="zh-CN" sz="1200" dirty="0" smtClean="0">
              <a:latin typeface="Century" panose="020406040505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80020" y="2428868"/>
            <a:ext cx="1925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</a:rPr>
              <a:t>       02.</a:t>
            </a:r>
            <a:r>
              <a:rPr lang="zh-CN" altLang="en-US" dirty="0" smtClean="0">
                <a:latin typeface="Century" panose="02040604050505020304" pitchFamily="18" charset="0"/>
              </a:rPr>
              <a:t>产品</a:t>
            </a:r>
            <a:endParaRPr lang="en-US" altLang="zh-CN" dirty="0" smtClean="0"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latin typeface="Century" panose="02040604050505020304" pitchFamily="18" charset="0"/>
              </a:rPr>
              <a:t>             1</a:t>
            </a:r>
            <a:r>
              <a:rPr lang="en-US" altLang="zh-CN" sz="1200" dirty="0">
                <a:latin typeface="Century" panose="02040604050505020304" pitchFamily="18" charset="0"/>
              </a:rPr>
              <a:t>.</a:t>
            </a:r>
            <a:r>
              <a:rPr lang="zh-CN" altLang="en-US" sz="1200" dirty="0">
                <a:latin typeface="Century" panose="02040604050505020304" pitchFamily="18" charset="0"/>
              </a:rPr>
              <a:t>硬盘设备</a:t>
            </a:r>
            <a:endParaRPr lang="en-US" altLang="zh-CN" sz="1200" dirty="0"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latin typeface="Century" panose="02040604050505020304" pitchFamily="18" charset="0"/>
              </a:rPr>
              <a:t>             2.</a:t>
            </a:r>
            <a:r>
              <a:rPr lang="zh-CN" altLang="en-US" sz="1200" dirty="0" smtClean="0">
                <a:latin typeface="Century" panose="02040604050505020304" pitchFamily="18" charset="0"/>
              </a:rPr>
              <a:t>充电设备</a:t>
            </a:r>
            <a:endParaRPr lang="en-US" altLang="zh-CN" sz="1200" dirty="0" smtClean="0">
              <a:latin typeface="Century" panose="02040604050505020304" pitchFamily="18" charset="0"/>
            </a:endParaRPr>
          </a:p>
          <a:p>
            <a:r>
              <a:rPr lang="en-US" altLang="zh-CN" sz="1200" dirty="0">
                <a:latin typeface="Century" panose="02040604050505020304" pitchFamily="18" charset="0"/>
              </a:rPr>
              <a:t> </a:t>
            </a:r>
            <a:r>
              <a:rPr lang="en-US" altLang="zh-CN" sz="1200" dirty="0" smtClean="0">
                <a:latin typeface="Century" panose="02040604050505020304" pitchFamily="18" charset="0"/>
              </a:rPr>
              <a:t>            3</a:t>
            </a:r>
            <a:r>
              <a:rPr lang="en-US" altLang="zh-CN" sz="1200" dirty="0">
                <a:latin typeface="Century" panose="02040604050505020304" pitchFamily="18" charset="0"/>
              </a:rPr>
              <a:t>.</a:t>
            </a:r>
            <a:r>
              <a:rPr lang="zh-CN" altLang="en-US" sz="1200" dirty="0" smtClean="0">
                <a:latin typeface="Century" panose="02040604050505020304" pitchFamily="18" charset="0"/>
              </a:rPr>
              <a:t>取证设备</a:t>
            </a:r>
            <a:endParaRPr lang="en-US" altLang="zh-CN" sz="1200" dirty="0">
              <a:latin typeface="Century" panose="02040604050505020304" pitchFamily="18" charset="0"/>
            </a:endParaRPr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2</a:t>
            </a:fld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4857752" y="3714752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03.</a:t>
            </a:r>
            <a:r>
              <a:rPr lang="zh-CN" altLang="en-US" dirty="0" smtClean="0">
                <a:latin typeface="+mj-ea"/>
                <a:ea typeface="+mj-ea"/>
              </a:rPr>
              <a:t>解决方案及服务</a:t>
            </a:r>
            <a:endParaRPr lang="en-US" altLang="zh-CN" dirty="0" smtClean="0">
              <a:latin typeface="+mj-ea"/>
              <a:ea typeface="+mj-ea"/>
            </a:endParaRPr>
          </a:p>
        </p:txBody>
      </p:sp>
      <p:pic>
        <p:nvPicPr>
          <p:cNvPr id="19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20" y="571480"/>
            <a:ext cx="1152663" cy="499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直角三角形 16"/>
          <p:cNvSpPr/>
          <p:nvPr/>
        </p:nvSpPr>
        <p:spPr>
          <a:xfrm flipV="1">
            <a:off x="-36514" y="-27384"/>
            <a:ext cx="3384378" cy="3677543"/>
          </a:xfrm>
          <a:prstGeom prst="rtTriangle">
            <a:avLst/>
          </a:prstGeom>
          <a:gradFill>
            <a:gsLst>
              <a:gs pos="95000">
                <a:schemeClr val="accent1">
                  <a:tint val="66000"/>
                  <a:satMod val="160000"/>
                  <a:lumMod val="74000"/>
                </a:schemeClr>
              </a:gs>
              <a:gs pos="4000">
                <a:schemeClr val="accent1">
                  <a:tint val="44500"/>
                  <a:satMod val="160000"/>
                  <a:alpha val="10000"/>
                </a:schemeClr>
              </a:gs>
              <a:gs pos="18000">
                <a:schemeClr val="accent1">
                  <a:tint val="23500"/>
                  <a:satMod val="160000"/>
                  <a:lumMod val="8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45653" y="3501008"/>
            <a:ext cx="1685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公司介绍</a:t>
            </a:r>
            <a:endParaRPr lang="zh-CN" altLang="en-US" sz="28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20" y="571480"/>
            <a:ext cx="1152663" cy="499091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1298485" y="3284984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1313952" y="4293096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3</a:t>
            </a:fld>
            <a:endParaRPr lang="zh-CN" altLang="en-US"/>
          </a:p>
        </p:txBody>
      </p:sp>
      <p:sp>
        <p:nvSpPr>
          <p:cNvPr id="16" name="TextBox 5"/>
          <p:cNvSpPr txBox="1"/>
          <p:nvPr/>
        </p:nvSpPr>
        <p:spPr>
          <a:xfrm>
            <a:off x="1313952" y="2564904"/>
            <a:ext cx="749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01</a:t>
            </a:r>
            <a:endParaRPr lang="zh-CN" altLang="en-US" sz="3600" dirty="0"/>
          </a:p>
        </p:txBody>
      </p:sp>
      <p:sp>
        <p:nvSpPr>
          <p:cNvPr id="18" name="二等辺三角形 17"/>
          <p:cNvSpPr/>
          <p:nvPr/>
        </p:nvSpPr>
        <p:spPr>
          <a:xfrm>
            <a:off x="4277154" y="5173859"/>
            <a:ext cx="3728697" cy="1711525"/>
          </a:xfrm>
          <a:prstGeom prst="triangle">
            <a:avLst/>
          </a:prstGeom>
          <a:gradFill>
            <a:gsLst>
              <a:gs pos="0">
                <a:schemeClr val="accent1">
                  <a:tint val="44500"/>
                  <a:satMod val="160000"/>
                  <a:alpha val="10000"/>
                </a:schemeClr>
              </a:gs>
              <a:gs pos="78000">
                <a:schemeClr val="accent1">
                  <a:tint val="23500"/>
                  <a:satMod val="160000"/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558" y="1746000"/>
            <a:ext cx="3808320" cy="3189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直線コネクタ 44"/>
          <p:cNvCxnSpPr>
            <a:endCxn id="43" idx="1"/>
          </p:cNvCxnSpPr>
          <p:nvPr/>
        </p:nvCxnSpPr>
        <p:spPr>
          <a:xfrm>
            <a:off x="3361655" y="3021691"/>
            <a:ext cx="212263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104" y="1052736"/>
            <a:ext cx="2063332" cy="284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角丸四角形 33"/>
          <p:cNvSpPr/>
          <p:nvPr/>
        </p:nvSpPr>
        <p:spPr>
          <a:xfrm>
            <a:off x="3602361" y="1158652"/>
            <a:ext cx="3464743" cy="1296144"/>
          </a:xfrm>
          <a:prstGeom prst="roundRect">
            <a:avLst>
              <a:gd name="adj" fmla="val 979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唯益信鸿宇科</a:t>
            </a:r>
            <a:r>
              <a:rPr lang="zh-CN" altLang="en-US" b="1" dirty="0">
                <a:solidFill>
                  <a:schemeClr val="tx1"/>
                </a:solidFill>
                <a:latin typeface="Century" panose="02040604050505020304" pitchFamily="18" charset="0"/>
              </a:rPr>
              <a:t>技</a:t>
            </a:r>
            <a:r>
              <a:rPr lang="en-US" altLang="zh-CN" b="1" dirty="0">
                <a:solidFill>
                  <a:schemeClr val="tx1"/>
                </a:solidFill>
                <a:latin typeface="Century" panose="02040604050505020304" pitchFamily="18" charset="0"/>
              </a:rPr>
              <a:t>(</a:t>
            </a:r>
            <a:r>
              <a:rPr lang="zh-CN" altLang="en-US" b="1" dirty="0">
                <a:solidFill>
                  <a:schemeClr val="tx1"/>
                </a:solidFill>
                <a:latin typeface="Century" panose="02040604050505020304" pitchFamily="18" charset="0"/>
              </a:rPr>
              <a:t>北京</a:t>
            </a:r>
            <a:r>
              <a:rPr lang="en-US" altLang="zh-CN" b="1" dirty="0">
                <a:solidFill>
                  <a:schemeClr val="tx1"/>
                </a:solidFill>
                <a:latin typeface="Century" panose="02040604050505020304" pitchFamily="18" charset="0"/>
              </a:rPr>
              <a:t>)</a:t>
            </a:r>
            <a:r>
              <a:rPr lang="zh-CN" altLang="en-US" b="1" dirty="0">
                <a:solidFill>
                  <a:schemeClr val="tx1"/>
                </a:solidFill>
                <a:latin typeface="Century" panose="02040604050505020304" pitchFamily="18" charset="0"/>
              </a:rPr>
              <a:t>有限公司</a:t>
            </a:r>
            <a:endParaRPr lang="en-US" altLang="zh-CN" b="1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董事长 仁部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泰                     </a:t>
            </a:r>
            <a:endParaRPr lang="en-US" altLang="zh-CN" sz="12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地址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: 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邮编 </a:t>
            </a:r>
            <a:r>
              <a:rPr lang="en-US" altLang="zh-CN" sz="1200" dirty="0">
                <a:solidFill>
                  <a:schemeClr val="tx1"/>
                </a:solidFill>
                <a:latin typeface="Century" panose="02040604050505020304" pitchFamily="18" charset="0"/>
              </a:rPr>
              <a:t>100086  </a:t>
            </a:r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北京市海淀区</a:t>
            </a:r>
            <a:endParaRPr lang="en-US" altLang="zh-CN" sz="12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en-US" altLang="zh-CN" sz="1200" dirty="0">
                <a:solidFill>
                  <a:schemeClr val="tx1"/>
                </a:solidFill>
                <a:latin typeface="Century" panose="02040604050505020304" pitchFamily="18" charset="0"/>
              </a:rPr>
              <a:t>         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中关</a:t>
            </a:r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村南大街</a:t>
            </a:r>
            <a:r>
              <a:rPr lang="en-US" altLang="zh-CN" sz="1200" dirty="0">
                <a:solidFill>
                  <a:schemeClr val="tx1"/>
                </a:solidFill>
                <a:latin typeface="Century" panose="02040604050505020304" pitchFamily="18" charset="0"/>
              </a:rPr>
              <a:t>2</a:t>
            </a:r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号数码银座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805</a:t>
            </a:r>
            <a:endParaRPr lang="en-US" altLang="zh-CN" sz="12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网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址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: 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  <a:hlinkClick r:id="rId5"/>
              </a:rPr>
              <a:t>www.kk-yec.cn</a:t>
            </a:r>
            <a:endParaRPr lang="en-US" altLang="zh-CN" sz="120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1366976" cy="16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212" y="5276156"/>
            <a:ext cx="1572409" cy="107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563326" y="5006906"/>
            <a:ext cx="337605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200" b="1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sz="2200" b="1" dirty="0" smtClean="0">
                <a:latin typeface="Century" panose="02040604050505020304" pitchFamily="18" charset="0"/>
                <a:ea typeface="+mj-ea"/>
              </a:rPr>
              <a:t>概要</a:t>
            </a:r>
            <a:endParaRPr lang="en-US" altLang="zh-CN" sz="2200" b="1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2.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沿革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3.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组织系统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>
                <a:latin typeface="Century" panose="02040604050505020304" pitchFamily="18" charset="0"/>
              </a:rPr>
              <a:t>4.</a:t>
            </a:r>
            <a:r>
              <a:rPr lang="zh-CN" altLang="en-US" dirty="0">
                <a:latin typeface="+mj-ea"/>
              </a:rPr>
              <a:t>主要产品、经营理念及</a:t>
            </a:r>
            <a:r>
              <a:rPr lang="zh-CN" altLang="en-US" dirty="0" smtClean="0">
                <a:latin typeface="+mj-ea"/>
              </a:rPr>
              <a:t>目标</a:t>
            </a:r>
            <a:endParaRPr lang="en-US" altLang="zh-CN" dirty="0">
              <a:latin typeface="Century" panose="02040604050505020304" pitchFamily="18" charset="0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5.</a:t>
            </a:r>
            <a:r>
              <a:rPr lang="zh-CN" altLang="en-US" dirty="0">
                <a:latin typeface="Century" panose="02040604050505020304" pitchFamily="18" charset="0"/>
              </a:rPr>
              <a:t>主要客户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3427" y="285728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j-ea"/>
                <a:ea typeface="+mj-ea"/>
              </a:rPr>
              <a:t>概要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cxnSp>
        <p:nvCxnSpPr>
          <p:cNvPr id="30" name="直接连接符 4"/>
          <p:cNvCxnSpPr/>
          <p:nvPr/>
        </p:nvCxnSpPr>
        <p:spPr>
          <a:xfrm>
            <a:off x="580866" y="493546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5"/>
          <p:cNvSpPr/>
          <p:nvPr/>
        </p:nvSpPr>
        <p:spPr>
          <a:xfrm>
            <a:off x="213261" y="4390951"/>
            <a:ext cx="147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01</a:t>
            </a:r>
            <a:r>
              <a:rPr lang="zh-CN" altLang="en-US" sz="2000" dirty="0"/>
              <a:t>公司介绍</a:t>
            </a:r>
          </a:p>
        </p:txBody>
      </p:sp>
      <p:cxnSp>
        <p:nvCxnSpPr>
          <p:cNvPr id="32" name="直接连接符 6"/>
          <p:cNvCxnSpPr/>
          <p:nvPr/>
        </p:nvCxnSpPr>
        <p:spPr>
          <a:xfrm>
            <a:off x="580866" y="422108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角丸四角形 1"/>
          <p:cNvSpPr/>
          <p:nvPr/>
        </p:nvSpPr>
        <p:spPr>
          <a:xfrm>
            <a:off x="213120" y="1272600"/>
            <a:ext cx="2711719" cy="1076280"/>
          </a:xfrm>
          <a:prstGeom prst="roundRect">
            <a:avLst>
              <a:gd name="adj" fmla="val 979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tx1"/>
                </a:solidFill>
                <a:latin typeface="Century" panose="02040604050505020304" pitchFamily="18" charset="0"/>
              </a:rPr>
              <a:t>株式会社</a:t>
            </a:r>
            <a:r>
              <a:rPr lang="en-US" altLang="zh-CN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YEC (</a:t>
            </a:r>
            <a:r>
              <a:rPr lang="zh-CN" altLang="en-US" b="1" dirty="0">
                <a:solidFill>
                  <a:schemeClr val="tx1"/>
                </a:solidFill>
                <a:latin typeface="Century" panose="02040604050505020304" pitchFamily="18" charset="0"/>
              </a:rPr>
              <a:t>总公司</a:t>
            </a:r>
            <a:r>
              <a:rPr lang="en-US" altLang="zh-CN" b="1" dirty="0">
                <a:solidFill>
                  <a:schemeClr val="tx1"/>
                </a:solidFill>
                <a:latin typeface="Century" panose="02040604050505020304" pitchFamily="18" charset="0"/>
              </a:rPr>
              <a:t>)</a:t>
            </a:r>
          </a:p>
          <a:p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社长 </a:t>
            </a:r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仁部浩一  </a:t>
            </a:r>
            <a:endParaRPr lang="en-US" altLang="zh-CN" sz="12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地址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: 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邮编 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194-0005 </a:t>
            </a:r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东京都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町田市</a:t>
            </a:r>
            <a:endParaRPr lang="en-US" altLang="zh-CN" sz="120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         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南町田三丁目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44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番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45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号</a:t>
            </a:r>
            <a:endParaRPr lang="en-US" altLang="zh-CN" sz="12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网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址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: 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  <a:hlinkClick r:id="rId9"/>
              </a:rPr>
              <a:t>www.kk-yec.co.jp</a:t>
            </a:r>
            <a:endParaRPr lang="en-US" altLang="zh-CN" sz="1200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3578683" y="4933406"/>
            <a:ext cx="3225566" cy="1079843"/>
          </a:xfrm>
          <a:prstGeom prst="roundRect">
            <a:avLst>
              <a:gd name="adj" fmla="val 1196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YEC </a:t>
            </a:r>
            <a:r>
              <a:rPr lang="en-US" altLang="ja-JP" b="1" dirty="0">
                <a:solidFill>
                  <a:schemeClr val="tx1"/>
                </a:solidFill>
                <a:latin typeface="Century" panose="02040604050505020304" pitchFamily="18" charset="0"/>
              </a:rPr>
              <a:t>Global Solutions, Inc</a:t>
            </a:r>
            <a:r>
              <a:rPr lang="en-US" altLang="ja-JP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.</a:t>
            </a:r>
          </a:p>
          <a:p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董事长 仁部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泰</a:t>
            </a:r>
            <a:endParaRPr lang="en-US" altLang="ja-JP" sz="120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地址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: </a:t>
            </a:r>
            <a:r>
              <a:rPr lang="en-US" altLang="ja-JP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10541 </a:t>
            </a:r>
            <a:r>
              <a:rPr lang="en-US" altLang="ja-JP" sz="1200" dirty="0" err="1">
                <a:solidFill>
                  <a:schemeClr val="tx1"/>
                </a:solidFill>
                <a:latin typeface="Century" panose="02040604050505020304" pitchFamily="18" charset="0"/>
              </a:rPr>
              <a:t>Calle</a:t>
            </a:r>
            <a:r>
              <a:rPr lang="en-US" altLang="ja-JP" sz="1200" dirty="0">
                <a:solidFill>
                  <a:schemeClr val="tx1"/>
                </a:solidFill>
                <a:latin typeface="Century" panose="02040604050505020304" pitchFamily="18" charset="0"/>
              </a:rPr>
              <a:t> Lee, Suite </a:t>
            </a:r>
            <a:r>
              <a:rPr lang="en-US" altLang="ja-JP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121</a:t>
            </a:r>
            <a:endParaRPr lang="en-US" altLang="ja-JP" sz="12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r>
              <a:rPr lang="en-US" altLang="ja-JP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         Los </a:t>
            </a:r>
            <a:r>
              <a:rPr lang="en-US" altLang="ja-JP" sz="1200" dirty="0">
                <a:solidFill>
                  <a:schemeClr val="tx1"/>
                </a:solidFill>
                <a:latin typeface="Century" panose="02040604050505020304" pitchFamily="18" charset="0"/>
              </a:rPr>
              <a:t>Alamitos, CA </a:t>
            </a:r>
            <a:r>
              <a:rPr lang="en-US" altLang="ja-JP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90720</a:t>
            </a:r>
          </a:p>
          <a:p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</a:rPr>
              <a:t>网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址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</a:rPr>
              <a:t>: 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  <a:hlinkClick r:id="rId10"/>
              </a:rPr>
              <a:t>http</a:t>
            </a:r>
            <a:r>
              <a:rPr lang="en-US" altLang="zh-CN" sz="1200" dirty="0">
                <a:solidFill>
                  <a:schemeClr val="tx1"/>
                </a:solidFill>
                <a:latin typeface="Century" panose="02040604050505020304" pitchFamily="18" charset="0"/>
                <a:hlinkClick r:id="rId10"/>
              </a:rPr>
              <a:t>://www.kk-yec.com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  <a:hlinkClick r:id="rId10"/>
              </a:rPr>
              <a:t>/</a:t>
            </a:r>
            <a:endParaRPr lang="en-US" altLang="zh-CN" sz="120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cxnSp>
        <p:nvCxnSpPr>
          <p:cNvPr id="7" name="カギ線コネクタ 6"/>
          <p:cNvCxnSpPr>
            <a:stCxn id="19" idx="1"/>
          </p:cNvCxnSpPr>
          <p:nvPr/>
        </p:nvCxnSpPr>
        <p:spPr>
          <a:xfrm rot="10800000">
            <a:off x="3361661" y="1810740"/>
            <a:ext cx="217022" cy="3662588"/>
          </a:xfrm>
          <a:prstGeom prst="bentConnector2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>
            <a:stCxn id="2" idx="3"/>
            <a:endCxn id="34" idx="1"/>
          </p:cNvCxnSpPr>
          <p:nvPr/>
        </p:nvCxnSpPr>
        <p:spPr>
          <a:xfrm flipV="1">
            <a:off x="2924839" y="1806724"/>
            <a:ext cx="677522" cy="40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角丸四角形 42"/>
          <p:cNvSpPr/>
          <p:nvPr/>
        </p:nvSpPr>
        <p:spPr>
          <a:xfrm>
            <a:off x="3573918" y="2544391"/>
            <a:ext cx="3493185" cy="954601"/>
          </a:xfrm>
          <a:prstGeom prst="roundRect">
            <a:avLst>
              <a:gd name="adj" fmla="val 9796"/>
            </a:avLst>
          </a:prstGeom>
          <a:solidFill>
            <a:srgbClr val="FFFF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瑞</a:t>
            </a:r>
            <a:r>
              <a:rPr lang="zh-TW" altLang="en-US" b="1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福貿易有限</a:t>
            </a:r>
            <a:r>
              <a:rPr lang="zh-TW" altLang="en-US" b="1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公司</a:t>
            </a:r>
            <a:endParaRPr lang="en-US" altLang="zh-TW" b="1" dirty="0" smtClean="0">
              <a:solidFill>
                <a:schemeClr val="tx1"/>
              </a:solidFill>
              <a:latin typeface="Century" panose="02040604050505020304" pitchFamily="18" charset="0"/>
              <a:ea typeface="+mj-ea"/>
            </a:endParaRPr>
          </a:p>
          <a:p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董事长 林江松</a:t>
            </a:r>
            <a:endParaRPr lang="en-US" altLang="zh-TW" sz="1200" dirty="0">
              <a:solidFill>
                <a:schemeClr val="tx1"/>
              </a:solidFill>
              <a:latin typeface="Century" panose="02040604050505020304" pitchFamily="18" charset="0"/>
              <a:ea typeface="+mj-ea"/>
            </a:endParaRPr>
          </a:p>
          <a:p>
            <a:r>
              <a:rPr lang="zh-TW" altLang="en-US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地址</a:t>
            </a:r>
            <a:r>
              <a:rPr lang="en-US" altLang="zh-TW" sz="1200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: </a:t>
            </a:r>
            <a:r>
              <a:rPr lang="zh-TW" altLang="en-US" sz="1200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台北市</a:t>
            </a:r>
            <a:r>
              <a:rPr lang="zh-TW" altLang="en-US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仁愛路</a:t>
            </a:r>
            <a:r>
              <a:rPr lang="en-US" altLang="zh-TW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3</a:t>
            </a:r>
            <a:r>
              <a:rPr lang="zh-TW" altLang="en-US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段</a:t>
            </a:r>
            <a:r>
              <a:rPr lang="en-US" altLang="zh-TW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94</a:t>
            </a:r>
            <a:r>
              <a:rPr lang="zh-TW" altLang="en-US" sz="1200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號</a:t>
            </a:r>
            <a:endParaRPr lang="en-US" altLang="zh-TW" sz="1200" dirty="0" smtClean="0">
              <a:solidFill>
                <a:schemeClr val="tx1"/>
              </a:solidFill>
              <a:latin typeface="Century" panose="02040604050505020304" pitchFamily="18" charset="0"/>
              <a:ea typeface="+mj-ea"/>
            </a:endParaRPr>
          </a:p>
          <a:p>
            <a:r>
              <a:rPr lang="zh-CN" altLang="en-US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网</a:t>
            </a:r>
            <a:r>
              <a:rPr lang="zh-CN" altLang="en-US" sz="1200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址</a:t>
            </a:r>
            <a:r>
              <a:rPr lang="en-US" altLang="zh-CN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</a:rPr>
              <a:t>: </a:t>
            </a:r>
            <a:r>
              <a:rPr lang="en-US" altLang="zh-CN" sz="1200" dirty="0">
                <a:solidFill>
                  <a:schemeClr val="tx1"/>
                </a:solidFill>
                <a:latin typeface="Century" panose="02040604050505020304" pitchFamily="18" charset="0"/>
                <a:ea typeface="+mj-ea"/>
                <a:hlinkClick r:id="rId11"/>
              </a:rPr>
              <a:t>http://www.joutoux.com.tw</a:t>
            </a:r>
            <a:r>
              <a:rPr lang="en-US" altLang="zh-CN" sz="1200" dirty="0" smtClean="0">
                <a:solidFill>
                  <a:schemeClr val="tx1"/>
                </a:solidFill>
                <a:latin typeface="Century" panose="02040604050505020304" pitchFamily="18" charset="0"/>
                <a:ea typeface="+mj-ea"/>
                <a:hlinkClick r:id="rId11"/>
              </a:rPr>
              <a:t>/</a:t>
            </a:r>
            <a:endParaRPr lang="zh-TW" altLang="en-US" sz="1200" dirty="0">
              <a:solidFill>
                <a:schemeClr val="tx1"/>
              </a:solidFill>
              <a:latin typeface="Century" panose="02040604050505020304" pitchFamily="18" charset="0"/>
              <a:ea typeface="+mj-ea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163217" y="2442630"/>
            <a:ext cx="3040951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latin typeface="Century" panose="02040604050505020304" pitchFamily="18" charset="0"/>
              </a:rPr>
              <a:t>认证咨格</a:t>
            </a:r>
            <a:r>
              <a:rPr lang="en-US" altLang="zh-CN" sz="1200" b="1" dirty="0" smtClean="0">
                <a:latin typeface="Century" panose="02040604050505020304" pitchFamily="18" charset="0"/>
              </a:rPr>
              <a:t>:</a:t>
            </a:r>
          </a:p>
          <a:p>
            <a:r>
              <a:rPr lang="en-US" altLang="zh-CN" sz="1200" b="1" dirty="0" smtClean="0">
                <a:latin typeface="Century" panose="02040604050505020304" pitchFamily="18" charset="0"/>
              </a:rPr>
              <a:t>ISO9001:2008(2011</a:t>
            </a:r>
            <a:r>
              <a:rPr lang="zh-CN" altLang="en-US" sz="1200" b="1" dirty="0" smtClean="0">
                <a:latin typeface="Century" panose="02040604050505020304" pitchFamily="18" charset="0"/>
              </a:rPr>
              <a:t>年</a:t>
            </a:r>
            <a:r>
              <a:rPr lang="en-US" altLang="zh-CN" sz="1200" b="1" dirty="0" smtClean="0">
                <a:latin typeface="Century" panose="02040604050505020304" pitchFamily="18" charset="0"/>
              </a:rPr>
              <a:t>8</a:t>
            </a:r>
            <a:r>
              <a:rPr lang="zh-CN" altLang="en-US" sz="1200" b="1" dirty="0" smtClean="0">
                <a:latin typeface="Century" panose="02040604050505020304" pitchFamily="18" charset="0"/>
              </a:rPr>
              <a:t>月</a:t>
            </a:r>
            <a:r>
              <a:rPr lang="en-US" altLang="zh-CN" sz="1200" b="1" dirty="0" smtClean="0">
                <a:latin typeface="Century" panose="02040604050505020304" pitchFamily="18" charset="0"/>
              </a:rPr>
              <a:t>10</a:t>
            </a:r>
            <a:r>
              <a:rPr lang="zh-CN" altLang="en-US" sz="1200" b="1" dirty="0" smtClean="0">
                <a:latin typeface="Century" panose="02040604050505020304" pitchFamily="18" charset="0"/>
              </a:rPr>
              <a:t>日取得认证</a:t>
            </a:r>
            <a:r>
              <a:rPr lang="en-US" altLang="zh-CN" sz="1200" b="1" dirty="0" smtClean="0">
                <a:latin typeface="Century" panose="02040604050505020304" pitchFamily="18" charset="0"/>
              </a:rPr>
              <a:t>)</a:t>
            </a:r>
          </a:p>
          <a:p>
            <a:r>
              <a:rPr lang="zh-CN" altLang="en-US" sz="1200" b="1" dirty="0" smtClean="0">
                <a:latin typeface="Century" panose="02040604050505020304" pitchFamily="18" charset="0"/>
              </a:rPr>
              <a:t>注册认证号码 </a:t>
            </a:r>
            <a:r>
              <a:rPr lang="en-US" altLang="zh-CN" sz="1200" b="1" dirty="0" smtClean="0">
                <a:latin typeface="Century" panose="02040604050505020304" pitchFamily="18" charset="0"/>
              </a:rPr>
              <a:t>QC11J0033</a:t>
            </a:r>
            <a:endParaRPr lang="en-US" altLang="zh-CN" sz="1200" b="1" dirty="0">
              <a:latin typeface="Century" panose="02040604050505020304" pitchFamily="18" charset="0"/>
            </a:endParaRPr>
          </a:p>
        </p:txBody>
      </p:sp>
      <p:sp>
        <p:nvSpPr>
          <p:cNvPr id="56" name="TextBox 22"/>
          <p:cNvSpPr txBox="1"/>
          <p:nvPr/>
        </p:nvSpPr>
        <p:spPr>
          <a:xfrm>
            <a:off x="2009041" y="6358840"/>
            <a:ext cx="6278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“YEC” </a:t>
            </a:r>
            <a:r>
              <a:rPr lang="en-US" altLang="zh-CN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logo</a:t>
            </a:r>
            <a:r>
              <a:rPr lang="en-US" altLang="ja-JP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(</a:t>
            </a:r>
            <a:r>
              <a:rPr lang="zh-CN" altLang="en-US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第</a:t>
            </a:r>
            <a:r>
              <a:rPr lang="en-US" altLang="zh-CN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8561247</a:t>
            </a:r>
            <a:r>
              <a:rPr lang="zh-CN" altLang="en-US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号</a:t>
            </a:r>
            <a:r>
              <a:rPr lang="en-US" altLang="ja-JP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)”</a:t>
            </a:r>
            <a:r>
              <a:rPr lang="zh-CN" altLang="en-US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唯益信鸿宇</a:t>
            </a:r>
            <a:r>
              <a:rPr lang="en-US" altLang="zh-CN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”</a:t>
            </a:r>
            <a:r>
              <a:rPr lang="en-US" altLang="ja-JP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(</a:t>
            </a:r>
            <a:r>
              <a:rPr lang="zh-CN" altLang="en-US" sz="1200" dirty="0">
                <a:latin typeface="Century" panose="02040604050505020304" pitchFamily="18" charset="0"/>
                <a:ea typeface="SimSun" panose="02010600030101010101" pitchFamily="2" charset="-122"/>
              </a:rPr>
              <a:t>第</a:t>
            </a:r>
            <a:r>
              <a:rPr lang="en-US" altLang="zh-CN" sz="1200" dirty="0">
                <a:latin typeface="Century" panose="02040604050505020304" pitchFamily="18" charset="0"/>
                <a:ea typeface="SimSun" panose="02010600030101010101" pitchFamily="2" charset="-122"/>
              </a:rPr>
              <a:t>10622635</a:t>
            </a:r>
            <a:r>
              <a:rPr lang="zh-CN" altLang="en-US" sz="1200" dirty="0">
                <a:latin typeface="Century" panose="02040604050505020304" pitchFamily="18" charset="0"/>
                <a:ea typeface="SimSun" panose="02010600030101010101" pitchFamily="2" charset="-122"/>
              </a:rPr>
              <a:t>号</a:t>
            </a:r>
            <a:r>
              <a:rPr lang="en-US" altLang="ja-JP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)</a:t>
            </a:r>
            <a:r>
              <a:rPr lang="zh-CN" altLang="en-US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是</a:t>
            </a:r>
            <a:r>
              <a:rPr lang="ja-JP" altLang="en-US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株式会社</a:t>
            </a:r>
            <a:r>
              <a:rPr lang="en-US" altLang="ja-JP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YEC</a:t>
            </a:r>
            <a:r>
              <a:rPr lang="zh-CN" altLang="en-US" sz="1200" dirty="0" smtClean="0">
                <a:latin typeface="Century" panose="02040604050505020304" pitchFamily="18" charset="0"/>
                <a:ea typeface="SimSun" panose="02010600030101010101" pitchFamily="2" charset="-122"/>
              </a:rPr>
              <a:t>的注册商标</a:t>
            </a:r>
            <a:endParaRPr lang="en-US" altLang="zh-CN" sz="1200" dirty="0" smtClean="0">
              <a:latin typeface="Century" panose="02040604050505020304" pitchFamily="18" charset="0"/>
              <a:ea typeface="SimSun" panose="02010600030101010101" pitchFamily="2" charset="-122"/>
            </a:endParaRPr>
          </a:p>
        </p:txBody>
      </p:sp>
      <p:sp>
        <p:nvSpPr>
          <p:cNvPr id="58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31A46FB-14D0-4261-8F8E-679E161ED33D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cxnSp>
        <p:nvCxnSpPr>
          <p:cNvPr id="24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55734" y="285728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j-ea"/>
                <a:ea typeface="+mj-ea"/>
              </a:rPr>
              <a:t>沿革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6314" y="142873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4786315" y="858820"/>
            <a:ext cx="425018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1992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年  </a:t>
            </a:r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01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月</a:t>
            </a:r>
            <a:r>
              <a:rPr lang="zh-CN" altLang="en-US" sz="1600" u="sng" dirty="0" smtClean="0">
                <a:latin typeface="Century" panose="02040604050505020304" pitchFamily="18" charset="0"/>
                <a:ea typeface="+mj-ea"/>
              </a:rPr>
              <a:t> </a:t>
            </a:r>
            <a:r>
              <a:rPr lang="zh-CN" altLang="en-US" sz="1600" dirty="0" smtClean="0">
                <a:latin typeface="Century" panose="02040604050505020304" pitchFamily="18" charset="0"/>
                <a:ea typeface="+mj-ea"/>
              </a:rPr>
              <a:t> </a:t>
            </a:r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600" dirty="0">
                <a:latin typeface="Century" panose="02040604050505020304" pitchFamily="18" charset="0"/>
                <a:ea typeface="+mj-ea"/>
              </a:rPr>
              <a:t> </a:t>
            </a:r>
            <a:r>
              <a:rPr lang="en-US" altLang="zh-CN" sz="1600" dirty="0" smtClean="0">
                <a:latin typeface="Century" panose="02040604050505020304" pitchFamily="18" charset="0"/>
                <a:ea typeface="+mj-ea"/>
              </a:rPr>
              <a:t> 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株式</a:t>
            </a:r>
            <a:r>
              <a:rPr lang="zh-CN" altLang="en-US" sz="1400" dirty="0">
                <a:latin typeface="Century" panose="02040604050505020304" pitchFamily="18" charset="0"/>
                <a:ea typeface="+mj-ea"/>
              </a:rPr>
              <a:t>会社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YEC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成立。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400" dirty="0">
                <a:latin typeface="Century" panose="02040604050505020304" pitchFamily="18" charset="0"/>
                <a:ea typeface="+mj-ea"/>
              </a:rPr>
              <a:t> 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 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面向大型电机企业及医疗器械企业，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  开发生产销售客户定制的设备。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2008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年  </a:t>
            </a:r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02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月</a:t>
            </a:r>
            <a:r>
              <a:rPr lang="zh-CN" altLang="en-US" sz="1600" b="1" dirty="0" smtClean="0">
                <a:latin typeface="Century" panose="02040604050505020304" pitchFamily="18" charset="0"/>
                <a:ea typeface="+mj-ea"/>
              </a:rPr>
              <a:t>   </a:t>
            </a:r>
            <a:endParaRPr lang="en-US" altLang="zh-CN" sz="1600" b="1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600" dirty="0">
                <a:latin typeface="Century" panose="02040604050505020304" pitchFamily="18" charset="0"/>
                <a:ea typeface="+mj-ea"/>
              </a:rPr>
              <a:t> </a:t>
            </a:r>
            <a:r>
              <a:rPr lang="en-US" altLang="zh-CN" sz="1600" dirty="0" smtClean="0">
                <a:latin typeface="Century" panose="02040604050505020304" pitchFamily="18" charset="0"/>
                <a:ea typeface="+mj-ea"/>
              </a:rPr>
              <a:t> 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增加了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USB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、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SD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、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CF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存储应用业务。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  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将业务分为拷贝机、解决方案、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  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媒体应用、客户定制及一般消费品五个领域。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2016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年   </a:t>
            </a:r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09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月</a:t>
            </a:r>
            <a:endParaRPr lang="en-US" altLang="zh-CN" sz="1600" b="1" u="sng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sz="1600" dirty="0">
                <a:latin typeface="Century" panose="02040604050505020304" pitchFamily="18" charset="0"/>
                <a:ea typeface="+mj-ea"/>
              </a:rPr>
              <a:t> </a:t>
            </a:r>
            <a:r>
              <a:rPr lang="en-US" sz="1600" dirty="0" smtClean="0">
                <a:latin typeface="Century" panose="02040604050505020304" pitchFamily="18" charset="0"/>
                <a:ea typeface="+mj-ea"/>
              </a:rPr>
              <a:t> </a:t>
            </a:r>
            <a:r>
              <a:rPr lang="en-US" sz="1400" dirty="0" smtClean="0">
                <a:latin typeface="Century" panose="02040604050505020304" pitchFamily="18" charset="0"/>
                <a:ea typeface="+mj-ea"/>
              </a:rPr>
              <a:t>YEC Global Solutions, Inc.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成立。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en-US" altLang="zh-CN" sz="1400" dirty="0">
                <a:latin typeface="Century" panose="02040604050505020304" pitchFamily="18" charset="0"/>
                <a:ea typeface="+mj-ea"/>
              </a:rPr>
              <a:t> 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 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在美国开展销售业务。</a:t>
            </a:r>
            <a:r>
              <a:rPr lang="en-US" sz="1400" dirty="0" smtClean="0">
                <a:latin typeface="Century" panose="02040604050505020304" pitchFamily="18" charset="0"/>
                <a:ea typeface="+mj-ea"/>
              </a:rPr>
              <a:t>　</a:t>
            </a:r>
            <a:endParaRPr lang="zh-CN" altLang="en-US" sz="1400" dirty="0" smtClean="0">
              <a:latin typeface="Century" panose="02040604050505020304" pitchFamily="18" charset="0"/>
              <a:ea typeface="+mj-ea"/>
            </a:endParaRPr>
          </a:p>
        </p:txBody>
      </p:sp>
      <p:sp>
        <p:nvSpPr>
          <p:cNvPr id="17" name="灯片编号占位符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5</a:t>
            </a:fld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71472" y="5006906"/>
            <a:ext cx="313643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概要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sz="2200" b="1" dirty="0" smtClean="0">
                <a:latin typeface="Century" panose="02040604050505020304" pitchFamily="18" charset="0"/>
                <a:ea typeface="+mj-ea"/>
              </a:rPr>
              <a:t>2.</a:t>
            </a:r>
            <a:r>
              <a:rPr lang="zh-CN" altLang="en-US" sz="2200" b="1" dirty="0" smtClean="0">
                <a:latin typeface="Century" panose="02040604050505020304" pitchFamily="18" charset="0"/>
                <a:ea typeface="+mj-ea"/>
              </a:rPr>
              <a:t>沿革</a:t>
            </a:r>
            <a:endParaRPr lang="en-US" altLang="zh-CN" sz="2200" b="1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3.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组织系统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>
                <a:latin typeface="Century" panose="02040604050505020304" pitchFamily="18" charset="0"/>
              </a:rPr>
              <a:t>4</a:t>
            </a:r>
            <a:r>
              <a:rPr lang="en-US" altLang="zh-CN" dirty="0" smtClean="0">
                <a:latin typeface="Century" panose="02040604050505020304" pitchFamily="18" charset="0"/>
              </a:rPr>
              <a:t>.</a:t>
            </a:r>
            <a:r>
              <a:rPr lang="zh-CN" altLang="en-US" dirty="0" smtClean="0">
                <a:latin typeface="+mj-ea"/>
              </a:rPr>
              <a:t>主要产品</a:t>
            </a:r>
            <a:r>
              <a:rPr lang="zh-CN" altLang="en-US" dirty="0">
                <a:latin typeface="+mj-ea"/>
              </a:rPr>
              <a:t>、</a:t>
            </a:r>
            <a:r>
              <a:rPr lang="zh-CN" altLang="en-US" dirty="0" smtClean="0">
                <a:latin typeface="+mj-ea"/>
              </a:rPr>
              <a:t>经营理念及</a:t>
            </a:r>
            <a:r>
              <a:rPr lang="zh-CN" altLang="en-US" dirty="0">
                <a:latin typeface="+mj-ea"/>
              </a:rPr>
              <a:t>目标</a:t>
            </a:r>
            <a:endParaRPr lang="en-US" altLang="zh-CN" dirty="0">
              <a:latin typeface="Century" panose="02040604050505020304" pitchFamily="18" charset="0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5.</a:t>
            </a:r>
            <a:r>
              <a:rPr lang="zh-CN" altLang="en-US" dirty="0">
                <a:latin typeface="Century" panose="02040604050505020304" pitchFamily="18" charset="0"/>
              </a:rPr>
              <a:t>主要客户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</p:txBody>
      </p:sp>
      <p:cxnSp>
        <p:nvCxnSpPr>
          <p:cNvPr id="35" name="直接连接符 4"/>
          <p:cNvCxnSpPr/>
          <p:nvPr/>
        </p:nvCxnSpPr>
        <p:spPr>
          <a:xfrm>
            <a:off x="589011" y="493546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5"/>
          <p:cNvSpPr/>
          <p:nvPr/>
        </p:nvSpPr>
        <p:spPr>
          <a:xfrm>
            <a:off x="221406" y="4390951"/>
            <a:ext cx="147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01</a:t>
            </a:r>
            <a:r>
              <a:rPr lang="zh-CN" altLang="en-US" sz="2000" dirty="0"/>
              <a:t>公司介绍</a:t>
            </a:r>
          </a:p>
        </p:txBody>
      </p:sp>
      <p:cxnSp>
        <p:nvCxnSpPr>
          <p:cNvPr id="37" name="直接连接符 6"/>
          <p:cNvCxnSpPr/>
          <p:nvPr/>
        </p:nvCxnSpPr>
        <p:spPr>
          <a:xfrm>
            <a:off x="589011" y="422108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0"/>
          <p:cNvCxnSpPr/>
          <p:nvPr/>
        </p:nvCxnSpPr>
        <p:spPr>
          <a:xfrm>
            <a:off x="4786314" y="1029479"/>
            <a:ext cx="0" cy="5544617"/>
          </a:xfrm>
          <a:prstGeom prst="line">
            <a:avLst/>
          </a:prstGeom>
          <a:ln w="28575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1"/>
          <p:cNvSpPr txBox="1"/>
          <p:nvPr/>
        </p:nvSpPr>
        <p:spPr>
          <a:xfrm>
            <a:off x="589011" y="857232"/>
            <a:ext cx="421064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/>
            <a:endParaRPr lang="en-US" altLang="zh-CN" sz="1600" b="1" u="sng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1993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年  </a:t>
            </a:r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03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月</a:t>
            </a:r>
            <a:r>
              <a:rPr lang="zh-CN" altLang="en-US" sz="1600" b="1" dirty="0" smtClean="0">
                <a:latin typeface="Century" panose="02040604050505020304" pitchFamily="18" charset="0"/>
                <a:ea typeface="+mj-ea"/>
              </a:rPr>
              <a:t>  </a:t>
            </a:r>
            <a:endParaRPr lang="en-US" altLang="zh-CN" sz="1600" b="1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r>
              <a:rPr lang="zh-CN" altLang="en-US" sz="1400" b="1" dirty="0" smtClean="0">
                <a:latin typeface="Century" panose="02040604050505020304" pitchFamily="18" charset="0"/>
                <a:ea typeface="+mj-ea"/>
              </a:rPr>
              <a:t>研制出日本第一台硬盘复制机。</a:t>
            </a:r>
            <a:endParaRPr lang="en-US" altLang="zh-CN" sz="1400" b="1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r>
              <a:rPr lang="zh-CN" altLang="en-US" sz="1400" b="1" dirty="0" smtClean="0">
                <a:latin typeface="Century" panose="02040604050505020304" pitchFamily="18" charset="0"/>
                <a:ea typeface="+mj-ea"/>
              </a:rPr>
              <a:t>被</a:t>
            </a:r>
            <a:r>
              <a:rPr lang="en-US" altLang="zh-CN" sz="1400" b="1" dirty="0" smtClean="0">
                <a:latin typeface="Century" panose="02040604050505020304" pitchFamily="18" charset="0"/>
                <a:ea typeface="+mj-ea"/>
              </a:rPr>
              <a:t>NEC</a:t>
            </a:r>
            <a:r>
              <a:rPr lang="zh-CN" altLang="en-US" sz="1400" dirty="0">
                <a:latin typeface="Century" panose="02040604050505020304" pitchFamily="18" charset="0"/>
              </a:rPr>
              <a:t> 、</a:t>
            </a:r>
            <a:r>
              <a:rPr lang="zh-CN" altLang="en-US" sz="1400" b="1" dirty="0" smtClean="0">
                <a:latin typeface="Century" panose="02040604050505020304" pitchFamily="18" charset="0"/>
                <a:ea typeface="+mj-ea"/>
              </a:rPr>
              <a:t>富士通等百分之八十的日本电脑厂家采用。</a:t>
            </a:r>
            <a:endParaRPr lang="en-US" altLang="zh-CN" sz="1400" b="1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>
              <a:latin typeface="Century" panose="02040604050505020304" pitchFamily="18" charset="0"/>
              <a:ea typeface="+mj-ea"/>
            </a:endParaRPr>
          </a:p>
          <a:p>
            <a:pPr marL="342900" indent="-342900"/>
            <a:endParaRPr lang="en-US" altLang="zh-CN" sz="16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endParaRPr lang="en-US" altLang="zh-CN" sz="1600" b="1" u="sng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endParaRPr lang="en-US" altLang="zh-CN" sz="1600" b="1" u="sng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endParaRPr lang="en-US" altLang="zh-CN" sz="1600" b="1" u="sng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endParaRPr lang="en-US" altLang="zh-CN" sz="1600" b="1" u="sng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endParaRPr lang="en-US" altLang="zh-CN" sz="1600" b="1" u="sng" dirty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endParaRPr lang="en-US" altLang="zh-CN" sz="1600" b="1" u="sng" dirty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2010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年  </a:t>
            </a:r>
            <a:r>
              <a:rPr lang="en-US" altLang="zh-CN" sz="1600" b="1" u="sng" dirty="0" smtClean="0">
                <a:latin typeface="Century" panose="02040604050505020304" pitchFamily="18" charset="0"/>
                <a:ea typeface="+mj-ea"/>
              </a:rPr>
              <a:t>08</a:t>
            </a:r>
            <a:r>
              <a:rPr lang="zh-CN" altLang="en-US" sz="1600" b="1" u="sng" dirty="0" smtClean="0">
                <a:latin typeface="Century" panose="02040604050505020304" pitchFamily="18" charset="0"/>
                <a:ea typeface="+mj-ea"/>
              </a:rPr>
              <a:t>月</a:t>
            </a:r>
            <a:r>
              <a:rPr lang="zh-CN" altLang="en-US" sz="1600" b="1" dirty="0" smtClean="0">
                <a:latin typeface="Century" panose="02040604050505020304" pitchFamily="18" charset="0"/>
                <a:ea typeface="+mj-ea"/>
              </a:rPr>
              <a:t>  </a:t>
            </a:r>
            <a:endParaRPr lang="en-US" altLang="zh-CN" sz="1600" b="1" dirty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唯益信鸿宇科技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(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北京</a:t>
            </a:r>
            <a:r>
              <a:rPr lang="en-US" altLang="zh-CN" sz="1400" dirty="0" smtClean="0">
                <a:latin typeface="Century" panose="02040604050505020304" pitchFamily="18" charset="0"/>
                <a:ea typeface="+mj-ea"/>
              </a:rPr>
              <a:t>)</a:t>
            </a:r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有限公司成立。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  <a:p>
            <a:pPr marL="342900" indent="-342900" algn="r"/>
            <a:r>
              <a:rPr lang="zh-CN" altLang="en-US" sz="1400" dirty="0" smtClean="0">
                <a:latin typeface="Century" panose="02040604050505020304" pitchFamily="18" charset="0"/>
                <a:ea typeface="+mj-ea"/>
              </a:rPr>
              <a:t>在中国开展销售业务。</a:t>
            </a:r>
            <a:endParaRPr lang="en-US" altLang="zh-CN" sz="1400" dirty="0" smtClean="0">
              <a:latin typeface="Century" panose="02040604050505020304" pitchFamily="18" charset="0"/>
              <a:ea typeface="+mj-ea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4962273"/>
            <a:ext cx="973417" cy="136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858" y="5445185"/>
            <a:ext cx="1693366" cy="112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4858" y="3624800"/>
            <a:ext cx="1211840" cy="916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100" y="1844824"/>
            <a:ext cx="1295397" cy="97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916833"/>
            <a:ext cx="3645837" cy="203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45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直線コネクタ 87"/>
          <p:cNvCxnSpPr/>
          <p:nvPr/>
        </p:nvCxnSpPr>
        <p:spPr>
          <a:xfrm flipH="1">
            <a:off x="6012160" y="3699268"/>
            <a:ext cx="7920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50401" y="285728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j-ea"/>
                <a:ea typeface="+mj-ea"/>
              </a:rPr>
              <a:t>组织系统</a:t>
            </a:r>
          </a:p>
        </p:txBody>
      </p:sp>
      <p:sp>
        <p:nvSpPr>
          <p:cNvPr id="36" name="灯片编号占位符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17" name="矩形 25"/>
          <p:cNvSpPr/>
          <p:nvPr/>
        </p:nvSpPr>
        <p:spPr>
          <a:xfrm>
            <a:off x="571471" y="5006906"/>
            <a:ext cx="364048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概要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2.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沿革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sz="2200" b="1" dirty="0" smtClean="0">
                <a:latin typeface="Century" panose="02040604050505020304" pitchFamily="18" charset="0"/>
                <a:ea typeface="+mj-ea"/>
              </a:rPr>
              <a:t>3.</a:t>
            </a:r>
            <a:r>
              <a:rPr lang="zh-CN" altLang="en-US" sz="2200" b="1" dirty="0" smtClean="0">
                <a:latin typeface="Century" panose="02040604050505020304" pitchFamily="18" charset="0"/>
                <a:ea typeface="+mj-ea"/>
              </a:rPr>
              <a:t>组织系统</a:t>
            </a:r>
            <a:endParaRPr lang="en-US" altLang="zh-CN" sz="2200" b="1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4.</a:t>
            </a:r>
            <a:r>
              <a:rPr lang="zh-CN" altLang="en-US" dirty="0" smtClean="0">
                <a:latin typeface="+mj-ea"/>
              </a:rPr>
              <a:t>主要产品、经营理念及目标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5.</a:t>
            </a:r>
            <a:r>
              <a:rPr lang="zh-CN" altLang="en-US" dirty="0">
                <a:latin typeface="Century" panose="02040604050505020304" pitchFamily="18" charset="0"/>
              </a:rPr>
              <a:t>主要客户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</p:txBody>
      </p:sp>
      <p:cxnSp>
        <p:nvCxnSpPr>
          <p:cNvPr id="18" name="直接连接符 4"/>
          <p:cNvCxnSpPr/>
          <p:nvPr/>
        </p:nvCxnSpPr>
        <p:spPr>
          <a:xfrm>
            <a:off x="589011" y="493546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5"/>
          <p:cNvSpPr/>
          <p:nvPr/>
        </p:nvSpPr>
        <p:spPr>
          <a:xfrm>
            <a:off x="221406" y="4390951"/>
            <a:ext cx="147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01</a:t>
            </a:r>
            <a:r>
              <a:rPr lang="zh-CN" altLang="en-US" sz="2000" dirty="0"/>
              <a:t>公司介绍</a:t>
            </a:r>
          </a:p>
        </p:txBody>
      </p:sp>
      <p:cxnSp>
        <p:nvCxnSpPr>
          <p:cNvPr id="20" name="直接连接符 6"/>
          <p:cNvCxnSpPr/>
          <p:nvPr/>
        </p:nvCxnSpPr>
        <p:spPr>
          <a:xfrm>
            <a:off x="589011" y="422108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角丸四角形 3"/>
          <p:cNvSpPr/>
          <p:nvPr/>
        </p:nvSpPr>
        <p:spPr>
          <a:xfrm>
            <a:off x="4326851" y="1187091"/>
            <a:ext cx="18002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/>
              <a:t>董事长</a:t>
            </a:r>
            <a:endParaRPr kumimoji="1" lang="ja-JP" altLang="en-US" dirty="0"/>
          </a:p>
        </p:txBody>
      </p:sp>
      <p:sp>
        <p:nvSpPr>
          <p:cNvPr id="39" name="角丸四角形 38"/>
          <p:cNvSpPr/>
          <p:nvPr/>
        </p:nvSpPr>
        <p:spPr>
          <a:xfrm>
            <a:off x="4337120" y="3371033"/>
            <a:ext cx="1800200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>
                <a:solidFill>
                  <a:schemeClr val="tx1"/>
                </a:solidFill>
              </a:rPr>
              <a:t>总经理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1" name="角丸四角形 40"/>
          <p:cNvSpPr/>
          <p:nvPr/>
        </p:nvSpPr>
        <p:spPr>
          <a:xfrm>
            <a:off x="2958698" y="2204864"/>
            <a:ext cx="1151743" cy="6453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>
                <a:solidFill>
                  <a:schemeClr val="tx1"/>
                </a:solidFill>
              </a:rPr>
              <a:t>监事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3" name="角丸四角形 42"/>
          <p:cNvSpPr/>
          <p:nvPr/>
        </p:nvSpPr>
        <p:spPr>
          <a:xfrm>
            <a:off x="6699958" y="1841043"/>
            <a:ext cx="1248569" cy="6549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>
                <a:solidFill>
                  <a:schemeClr val="tx1"/>
                </a:solidFill>
              </a:rPr>
              <a:t>副总经理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27" name="直線コネクタ 26"/>
          <p:cNvCxnSpPr>
            <a:stCxn id="4" idx="2"/>
            <a:endCxn id="39" idx="0"/>
          </p:cNvCxnSpPr>
          <p:nvPr/>
        </p:nvCxnSpPr>
        <p:spPr>
          <a:xfrm>
            <a:off x="5226951" y="1835163"/>
            <a:ext cx="10269" cy="153587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>
            <a:endCxn id="41" idx="3"/>
          </p:cNvCxnSpPr>
          <p:nvPr/>
        </p:nvCxnSpPr>
        <p:spPr>
          <a:xfrm flipH="1">
            <a:off x="4110441" y="2527533"/>
            <a:ext cx="1117070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角丸四角形 60"/>
          <p:cNvSpPr/>
          <p:nvPr/>
        </p:nvSpPr>
        <p:spPr>
          <a:xfrm>
            <a:off x="6699958" y="2608679"/>
            <a:ext cx="1248569" cy="6549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>
                <a:solidFill>
                  <a:schemeClr val="tx1"/>
                </a:solidFill>
              </a:rPr>
              <a:t>经</a:t>
            </a:r>
            <a:r>
              <a:rPr kumimoji="1" lang="zh-CN" altLang="en-US" dirty="0">
                <a:solidFill>
                  <a:schemeClr val="tx1"/>
                </a:solidFill>
              </a:rPr>
              <a:t>理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2" name="角丸四角形 61"/>
          <p:cNvSpPr/>
          <p:nvPr/>
        </p:nvSpPr>
        <p:spPr>
          <a:xfrm>
            <a:off x="6699958" y="3365687"/>
            <a:ext cx="1248569" cy="6549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销售经</a:t>
            </a:r>
            <a:r>
              <a:rPr kumimoji="1" lang="zh-CN" altLang="en-US" dirty="0" smtClean="0">
                <a:solidFill>
                  <a:schemeClr val="tx1"/>
                </a:solidFill>
              </a:rPr>
              <a:t>理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4" name="角丸四角形 63"/>
          <p:cNvSpPr/>
          <p:nvPr/>
        </p:nvSpPr>
        <p:spPr>
          <a:xfrm>
            <a:off x="6706752" y="4131818"/>
            <a:ext cx="1248569" cy="6549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>
                <a:solidFill>
                  <a:schemeClr val="tx1"/>
                </a:solidFill>
              </a:rPr>
              <a:t>销售顾问</a:t>
            </a:r>
            <a:endParaRPr kumimoji="1" lang="en-US" altLang="zh-CN" dirty="0">
              <a:solidFill>
                <a:schemeClr val="tx1"/>
              </a:solidFill>
            </a:endParaRPr>
          </a:p>
        </p:txBody>
      </p:sp>
      <p:sp>
        <p:nvSpPr>
          <p:cNvPr id="65" name="角丸四角形 64"/>
          <p:cNvSpPr/>
          <p:nvPr/>
        </p:nvSpPr>
        <p:spPr>
          <a:xfrm>
            <a:off x="6699957" y="4902591"/>
            <a:ext cx="1248569" cy="6549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>
                <a:solidFill>
                  <a:schemeClr val="tx1"/>
                </a:solidFill>
              </a:rPr>
              <a:t>销售顾问</a:t>
            </a:r>
            <a:endParaRPr kumimoji="1" lang="en-US" altLang="zh-CN" dirty="0">
              <a:solidFill>
                <a:schemeClr val="tx1"/>
              </a:solidFill>
            </a:endParaRPr>
          </a:p>
        </p:txBody>
      </p:sp>
      <p:cxnSp>
        <p:nvCxnSpPr>
          <p:cNvPr id="69" name="直線コネクタ 68"/>
          <p:cNvCxnSpPr>
            <a:stCxn id="61" idx="1"/>
          </p:cNvCxnSpPr>
          <p:nvPr/>
        </p:nvCxnSpPr>
        <p:spPr>
          <a:xfrm flipH="1">
            <a:off x="6300191" y="2936132"/>
            <a:ext cx="39976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カギ線コネクタ 84"/>
          <p:cNvCxnSpPr>
            <a:stCxn id="43" idx="1"/>
          </p:cNvCxnSpPr>
          <p:nvPr/>
        </p:nvCxnSpPr>
        <p:spPr>
          <a:xfrm rot="10800000" flipV="1">
            <a:off x="6290808" y="2168496"/>
            <a:ext cx="409150" cy="3852310"/>
          </a:xfrm>
          <a:prstGeom prst="bentConnector2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コネクタ 86"/>
          <p:cNvCxnSpPr/>
          <p:nvPr/>
        </p:nvCxnSpPr>
        <p:spPr>
          <a:xfrm flipH="1">
            <a:off x="6295498" y="6004014"/>
            <a:ext cx="39976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/>
          <p:cNvCxnSpPr/>
          <p:nvPr/>
        </p:nvCxnSpPr>
        <p:spPr>
          <a:xfrm flipH="1">
            <a:off x="6300191" y="4474402"/>
            <a:ext cx="39976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角丸四角形 94"/>
          <p:cNvSpPr/>
          <p:nvPr/>
        </p:nvSpPr>
        <p:spPr>
          <a:xfrm>
            <a:off x="6708571" y="5693354"/>
            <a:ext cx="1248569" cy="6549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>
                <a:solidFill>
                  <a:schemeClr val="tx1"/>
                </a:solidFill>
              </a:rPr>
              <a:t>销售顾问</a:t>
            </a:r>
            <a:endParaRPr kumimoji="1" lang="en-US" altLang="zh-CN" dirty="0">
              <a:solidFill>
                <a:schemeClr val="tx1"/>
              </a:solidFill>
            </a:endParaRPr>
          </a:p>
        </p:txBody>
      </p:sp>
      <p:cxnSp>
        <p:nvCxnSpPr>
          <p:cNvPr id="96" name="直線コネクタ 95"/>
          <p:cNvCxnSpPr/>
          <p:nvPr/>
        </p:nvCxnSpPr>
        <p:spPr>
          <a:xfrm flipH="1">
            <a:off x="6290808" y="5230042"/>
            <a:ext cx="39976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20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44477"/>
            <a:ext cx="54387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53426" y="285728"/>
            <a:ext cx="4002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j-ea"/>
                <a:ea typeface="+mj-ea"/>
              </a:rPr>
              <a:t>主要产品、经营理念及目标</a:t>
            </a: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7</a:t>
            </a:fld>
            <a:endParaRPr lang="zh-CN" altLang="en-US"/>
          </a:p>
        </p:txBody>
      </p:sp>
      <p:cxnSp>
        <p:nvCxnSpPr>
          <p:cNvPr id="15" name="直接连接符 4"/>
          <p:cNvCxnSpPr/>
          <p:nvPr/>
        </p:nvCxnSpPr>
        <p:spPr>
          <a:xfrm>
            <a:off x="589011" y="493546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5"/>
          <p:cNvSpPr/>
          <p:nvPr/>
        </p:nvSpPr>
        <p:spPr>
          <a:xfrm>
            <a:off x="221406" y="4390951"/>
            <a:ext cx="147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01</a:t>
            </a:r>
            <a:r>
              <a:rPr lang="zh-CN" altLang="en-US" sz="2000" dirty="0"/>
              <a:t>公司介绍</a:t>
            </a:r>
          </a:p>
        </p:txBody>
      </p:sp>
      <p:cxnSp>
        <p:nvCxnSpPr>
          <p:cNvPr id="18" name="直接连接符 6"/>
          <p:cNvCxnSpPr/>
          <p:nvPr/>
        </p:nvCxnSpPr>
        <p:spPr>
          <a:xfrm>
            <a:off x="589011" y="422108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3"/>
          <p:cNvSpPr txBox="1"/>
          <p:nvPr/>
        </p:nvSpPr>
        <p:spPr>
          <a:xfrm>
            <a:off x="1820203" y="1280220"/>
            <a:ext cx="7073076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7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+mj-ea"/>
                <a:ea typeface="+mj-ea"/>
              </a:rPr>
              <a:t>经营理念及目标</a:t>
            </a:r>
            <a:endParaRPr lang="en-US" altLang="zh-CN" sz="2000" b="1" dirty="0" smtClean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sz="2000" b="1" dirty="0" smtClean="0">
                <a:latin typeface="+mj-ea"/>
              </a:rPr>
              <a:t>经营理念</a:t>
            </a:r>
            <a:r>
              <a:rPr lang="en-US" altLang="zh-CN" sz="2000" b="1" dirty="0" smtClean="0">
                <a:latin typeface="+mj-ea"/>
              </a:rPr>
              <a:t>:</a:t>
            </a:r>
            <a:r>
              <a:rPr lang="zh-CN" altLang="en-US" sz="2000" b="1" dirty="0" smtClean="0">
                <a:latin typeface="+mj-ea"/>
              </a:rPr>
              <a:t>为客户提供可赢得信赖和感动的高品质</a:t>
            </a:r>
            <a:endParaRPr lang="en-US" altLang="zh-CN" sz="2000" b="1" dirty="0" smtClean="0">
              <a:latin typeface="+mj-ea"/>
            </a:endParaRPr>
          </a:p>
          <a:p>
            <a:r>
              <a:rPr lang="en-US" altLang="zh-CN" sz="2000" b="1" dirty="0" smtClean="0">
                <a:latin typeface="+mj-ea"/>
              </a:rPr>
              <a:t>            </a:t>
            </a:r>
            <a:r>
              <a:rPr lang="zh-CN" altLang="en-US" sz="2000" b="1" dirty="0" smtClean="0">
                <a:latin typeface="+mj-ea"/>
              </a:rPr>
              <a:t>存储应用解决方案</a:t>
            </a: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sz="2000" b="1" dirty="0" smtClean="0">
                <a:latin typeface="+mj-ea"/>
                <a:ea typeface="+mj-ea"/>
              </a:rPr>
              <a:t>目标</a:t>
            </a:r>
            <a:r>
              <a:rPr lang="en-US" altLang="zh-CN" sz="2000" b="1" dirty="0" smtClean="0">
                <a:latin typeface="+mj-ea"/>
                <a:ea typeface="+mj-ea"/>
              </a:rPr>
              <a:t>:</a:t>
            </a:r>
            <a:r>
              <a:rPr lang="zh-CN" altLang="en-US" sz="2000" b="1" dirty="0" smtClean="0">
                <a:latin typeface="+mj-ea"/>
                <a:ea typeface="+mj-ea"/>
              </a:rPr>
              <a:t>凭借先进的独有技术成为存储应用领域的领头羊</a:t>
            </a:r>
            <a:endParaRPr lang="en-US" altLang="zh-CN" sz="2000" b="1" dirty="0" smtClean="0">
              <a:latin typeface="+mj-ea"/>
              <a:ea typeface="+mj-ea"/>
            </a:endParaRPr>
          </a:p>
        </p:txBody>
      </p:sp>
      <p:sp>
        <p:nvSpPr>
          <p:cNvPr id="12" name="矩形 25"/>
          <p:cNvSpPr/>
          <p:nvPr/>
        </p:nvSpPr>
        <p:spPr>
          <a:xfrm>
            <a:off x="571472" y="5006906"/>
            <a:ext cx="385651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概要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2.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沿革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3.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组织系统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sz="2200" b="1" dirty="0" smtClean="0">
                <a:latin typeface="Century" panose="02040604050505020304" pitchFamily="18" charset="0"/>
                <a:ea typeface="+mj-ea"/>
              </a:rPr>
              <a:t>4.</a:t>
            </a:r>
            <a:r>
              <a:rPr lang="zh-CN" altLang="en-US" sz="2200" b="1" dirty="0" smtClean="0">
                <a:latin typeface="+mj-ea"/>
              </a:rPr>
              <a:t>主要产品、经营理念及目标</a:t>
            </a:r>
            <a:endParaRPr lang="en-US" altLang="zh-CN" sz="2200" b="1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5.</a:t>
            </a:r>
            <a:r>
              <a:rPr lang="zh-CN" altLang="en-US" dirty="0">
                <a:latin typeface="Century" panose="02040604050505020304" pitchFamily="18" charset="0"/>
              </a:rPr>
              <a:t>主要客户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</p:txBody>
      </p:sp>
      <p:cxnSp>
        <p:nvCxnSpPr>
          <p:cNvPr id="21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0"/>
          <p:cNvSpPr txBox="1"/>
          <p:nvPr/>
        </p:nvSpPr>
        <p:spPr>
          <a:xfrm>
            <a:off x="4559990" y="4880193"/>
            <a:ext cx="953038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latin typeface="+mj-ea"/>
                <a:ea typeface="+mj-ea"/>
              </a:rPr>
              <a:t>一般消费品</a:t>
            </a:r>
            <a:endParaRPr lang="en-US" altLang="zh-CN" sz="1200" b="1" dirty="0" smtClean="0">
              <a:latin typeface="+mj-ea"/>
              <a:ea typeface="+mj-ea"/>
            </a:endParaRPr>
          </a:p>
        </p:txBody>
      </p:sp>
      <p:sp>
        <p:nvSpPr>
          <p:cNvPr id="28" name="TextBox 20"/>
          <p:cNvSpPr txBox="1"/>
          <p:nvPr/>
        </p:nvSpPr>
        <p:spPr>
          <a:xfrm>
            <a:off x="5085904" y="3429103"/>
            <a:ext cx="854248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latin typeface="+mj-ea"/>
                <a:ea typeface="+mj-ea"/>
              </a:rPr>
              <a:t>复制机</a:t>
            </a:r>
            <a:endParaRPr lang="en-US" altLang="zh-CN" sz="1200" b="1" dirty="0" smtClean="0">
              <a:latin typeface="+mj-ea"/>
              <a:ea typeface="+mj-ea"/>
            </a:endParaRPr>
          </a:p>
        </p:txBody>
      </p:sp>
      <p:sp>
        <p:nvSpPr>
          <p:cNvPr id="29" name="TextBox 20"/>
          <p:cNvSpPr txBox="1"/>
          <p:nvPr/>
        </p:nvSpPr>
        <p:spPr>
          <a:xfrm>
            <a:off x="6444208" y="3440033"/>
            <a:ext cx="1143744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latin typeface="+mj-ea"/>
                <a:ea typeface="+mj-ea"/>
              </a:rPr>
              <a:t>解决方案服务</a:t>
            </a:r>
            <a:endParaRPr lang="en-US" altLang="zh-CN" sz="1200" b="1" dirty="0" smtClean="0">
              <a:latin typeface="+mj-ea"/>
              <a:ea typeface="+mj-ea"/>
            </a:endParaRPr>
          </a:p>
        </p:txBody>
      </p:sp>
      <p:sp>
        <p:nvSpPr>
          <p:cNvPr id="30" name="TextBox 20"/>
          <p:cNvSpPr txBox="1"/>
          <p:nvPr/>
        </p:nvSpPr>
        <p:spPr>
          <a:xfrm>
            <a:off x="7021653" y="4880193"/>
            <a:ext cx="837025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latin typeface="+mj-ea"/>
                <a:ea typeface="+mj-ea"/>
              </a:rPr>
              <a:t>存储设备</a:t>
            </a:r>
            <a:endParaRPr lang="en-US" altLang="zh-CN" sz="1200" b="1" dirty="0" smtClean="0">
              <a:latin typeface="+mj-ea"/>
              <a:ea typeface="+mj-ea"/>
            </a:endParaRPr>
          </a:p>
        </p:txBody>
      </p:sp>
      <p:sp>
        <p:nvSpPr>
          <p:cNvPr id="31" name="TextBox 20"/>
          <p:cNvSpPr txBox="1"/>
          <p:nvPr/>
        </p:nvSpPr>
        <p:spPr>
          <a:xfrm>
            <a:off x="5796136" y="5733256"/>
            <a:ext cx="1008112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 smtClean="0">
                <a:latin typeface="+mj-ea"/>
                <a:ea typeface="+mj-ea"/>
              </a:rPr>
              <a:t>定制服务</a:t>
            </a:r>
            <a:endParaRPr lang="en-US" altLang="zh-CN" sz="1200" b="1" dirty="0" smtClean="0">
              <a:latin typeface="+mj-ea"/>
              <a:ea typeface="+mj-ea"/>
            </a:endParaRPr>
          </a:p>
        </p:txBody>
      </p:sp>
      <p:sp>
        <p:nvSpPr>
          <p:cNvPr id="32" name="TextBox 20"/>
          <p:cNvSpPr txBox="1"/>
          <p:nvPr/>
        </p:nvSpPr>
        <p:spPr>
          <a:xfrm>
            <a:off x="5654216" y="4282360"/>
            <a:ext cx="1291951" cy="40011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主要产品</a:t>
            </a:r>
            <a:endParaRPr lang="en-US" altLang="zh-CN" sz="2000" b="1" dirty="0" smtClean="0">
              <a:solidFill>
                <a:srgbClr val="0070C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4" name="TextBox 20"/>
          <p:cNvSpPr txBox="1"/>
          <p:nvPr/>
        </p:nvSpPr>
        <p:spPr>
          <a:xfrm>
            <a:off x="3826174" y="2615003"/>
            <a:ext cx="2420670" cy="40011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五星</a:t>
            </a:r>
            <a:r>
              <a:rPr lang="ja-JP" altLang="en-US" sz="2000" b="1" dirty="0" smtClean="0">
                <a:solidFill>
                  <a:srgbClr val="EDFA44"/>
                </a:solidFill>
                <a:latin typeface="+mj-ea"/>
                <a:ea typeface="+mj-ea"/>
              </a:rPr>
              <a:t>★</a:t>
            </a:r>
            <a:r>
              <a:rPr lang="ja-JP" altLang="en-US" sz="2000" b="1" dirty="0">
                <a:solidFill>
                  <a:srgbClr val="EDFA44"/>
                </a:solidFill>
                <a:latin typeface="+mj-ea"/>
              </a:rPr>
              <a:t> </a:t>
            </a:r>
            <a:r>
              <a:rPr lang="ja-JP" altLang="en-US" sz="2000" b="1" dirty="0" smtClean="0">
                <a:solidFill>
                  <a:srgbClr val="EDFA44"/>
                </a:solidFill>
                <a:latin typeface="+mj-ea"/>
              </a:rPr>
              <a:t>★</a:t>
            </a:r>
            <a:r>
              <a:rPr lang="ja-JP" altLang="en-US" sz="2000" b="1" dirty="0">
                <a:solidFill>
                  <a:srgbClr val="EDFA44"/>
                </a:solidFill>
                <a:latin typeface="+mj-ea"/>
              </a:rPr>
              <a:t> </a:t>
            </a:r>
            <a:r>
              <a:rPr lang="ja-JP" altLang="en-US" sz="2000" b="1" dirty="0" smtClean="0">
                <a:solidFill>
                  <a:srgbClr val="EDFA44"/>
                </a:solidFill>
                <a:latin typeface="+mj-ea"/>
              </a:rPr>
              <a:t>★</a:t>
            </a:r>
            <a:r>
              <a:rPr lang="ja-JP" altLang="en-US" sz="2000" b="1" dirty="0">
                <a:solidFill>
                  <a:srgbClr val="EDFA44"/>
                </a:solidFill>
                <a:latin typeface="+mj-ea"/>
              </a:rPr>
              <a:t> </a:t>
            </a:r>
            <a:r>
              <a:rPr lang="ja-JP" altLang="en-US" sz="2000" b="1" dirty="0" smtClean="0">
                <a:solidFill>
                  <a:srgbClr val="EDFA44"/>
                </a:solidFill>
                <a:latin typeface="+mj-ea"/>
              </a:rPr>
              <a:t>★</a:t>
            </a:r>
            <a:r>
              <a:rPr lang="ja-JP" altLang="en-US" sz="2000" b="1" dirty="0">
                <a:solidFill>
                  <a:srgbClr val="EDFA44"/>
                </a:solidFill>
                <a:latin typeface="+mj-ea"/>
              </a:rPr>
              <a:t> ★</a:t>
            </a:r>
            <a:endParaRPr lang="en-US" altLang="zh-CN" sz="2000" b="1" dirty="0" smtClean="0">
              <a:solidFill>
                <a:srgbClr val="EDFA44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214290"/>
            <a:ext cx="1152663" cy="4990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48516" y="285728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j-ea"/>
                <a:ea typeface="+mj-ea"/>
              </a:rPr>
              <a:t>主要客户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39952" y="4787613"/>
            <a:ext cx="18454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美国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BOEING</a:t>
            </a:r>
            <a:endParaRPr lang="en-US" altLang="ja-JP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NASA(JPL)</a:t>
            </a:r>
            <a:endParaRPr lang="en-US" altLang="ja-JP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Microsoft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Google</a:t>
            </a:r>
            <a:endParaRPr lang="en-US" altLang="ja-JP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Seagate</a:t>
            </a:r>
            <a:endParaRPr lang="en-US" altLang="ja-JP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Western Digital</a:t>
            </a:r>
            <a:endParaRPr lang="en-US" altLang="ja-JP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TECHNICOLOR</a:t>
            </a:r>
            <a:endParaRPr lang="ja-JP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8</a:t>
            </a:fld>
            <a:endParaRPr lang="zh-CN" altLang="en-US"/>
          </a:p>
        </p:txBody>
      </p:sp>
      <p:sp>
        <p:nvSpPr>
          <p:cNvPr id="18" name="TextBox 18"/>
          <p:cNvSpPr txBox="1"/>
          <p:nvPr/>
        </p:nvSpPr>
        <p:spPr>
          <a:xfrm>
            <a:off x="1691680" y="1000902"/>
            <a:ext cx="396044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中国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公安部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第三研究所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上海良相智能化工程有限公司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联想信息产品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深圳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华创科技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北京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北京同方光盘股份有限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中影电影数字制作基地有限公司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北京二十一世纪校园电影院线股份有限公司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北京宇际星海广告有限公司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航天数字传媒有限公司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东莞市南城飞能电子经营部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希克斯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东莞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有限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东莞东聚电子电讯制品有限公司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佳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苏州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北京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安信荣达科技有限公司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北京华瑞恒信科技有限公司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北京宏昊安诚科技有限公司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日立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中国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有限公司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b="1" dirty="0">
                <a:latin typeface="Century" panose="02040604050505020304" pitchFamily="18" charset="0"/>
              </a:rPr>
              <a:t>株式会社</a:t>
            </a:r>
            <a:r>
              <a:rPr lang="en-US" altLang="zh-CN" sz="1400" b="1" dirty="0" smtClean="0">
                <a:latin typeface="Century" panose="02040604050505020304" pitchFamily="18" charset="0"/>
              </a:rPr>
              <a:t>YEC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矩形 25"/>
          <p:cNvSpPr/>
          <p:nvPr/>
        </p:nvSpPr>
        <p:spPr>
          <a:xfrm>
            <a:off x="571472" y="5006906"/>
            <a:ext cx="320844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1.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概要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2.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沿革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 smtClean="0">
                <a:latin typeface="Century" panose="02040604050505020304" pitchFamily="18" charset="0"/>
                <a:ea typeface="+mj-ea"/>
              </a:rPr>
              <a:t>3.</a:t>
            </a:r>
            <a:r>
              <a:rPr lang="zh-CN" altLang="en-US" dirty="0" smtClean="0">
                <a:latin typeface="Century" panose="02040604050505020304" pitchFamily="18" charset="0"/>
                <a:ea typeface="+mj-ea"/>
              </a:rPr>
              <a:t>组织系统</a:t>
            </a:r>
            <a:endParaRPr lang="en-US" altLang="zh-CN" dirty="0" smtClean="0">
              <a:latin typeface="Century" panose="02040604050505020304" pitchFamily="18" charset="0"/>
              <a:ea typeface="+mj-ea"/>
            </a:endParaRPr>
          </a:p>
          <a:p>
            <a:r>
              <a:rPr lang="en-US" altLang="zh-CN" dirty="0">
                <a:latin typeface="Century" panose="02040604050505020304" pitchFamily="18" charset="0"/>
              </a:rPr>
              <a:t>4.</a:t>
            </a:r>
            <a:r>
              <a:rPr lang="zh-CN" altLang="en-US" dirty="0" smtClean="0">
                <a:latin typeface="+mj-ea"/>
              </a:rPr>
              <a:t>主要产品、经营理念及目标</a:t>
            </a:r>
            <a:endParaRPr lang="en-US" altLang="zh-CN" dirty="0">
              <a:latin typeface="Century" panose="02040604050505020304" pitchFamily="18" charset="0"/>
            </a:endParaRPr>
          </a:p>
          <a:p>
            <a:r>
              <a:rPr lang="en-US" altLang="zh-CN" sz="2200" b="1" dirty="0" smtClean="0">
                <a:latin typeface="Century" panose="02040604050505020304" pitchFamily="18" charset="0"/>
                <a:ea typeface="+mj-ea"/>
              </a:rPr>
              <a:t>5.</a:t>
            </a:r>
            <a:r>
              <a:rPr lang="zh-CN" altLang="en-US" sz="2200" b="1" dirty="0">
                <a:latin typeface="Century" panose="02040604050505020304" pitchFamily="18" charset="0"/>
              </a:rPr>
              <a:t>主要客户</a:t>
            </a:r>
            <a:endParaRPr lang="en-US" altLang="zh-CN" sz="2200" b="1" dirty="0" smtClean="0">
              <a:latin typeface="Century" panose="02040604050505020304" pitchFamily="18" charset="0"/>
              <a:ea typeface="+mj-ea"/>
            </a:endParaRPr>
          </a:p>
        </p:txBody>
      </p:sp>
      <p:cxnSp>
        <p:nvCxnSpPr>
          <p:cNvPr id="21" name="直接连接符 4"/>
          <p:cNvCxnSpPr/>
          <p:nvPr/>
        </p:nvCxnSpPr>
        <p:spPr>
          <a:xfrm>
            <a:off x="589011" y="493546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5"/>
          <p:cNvSpPr/>
          <p:nvPr/>
        </p:nvSpPr>
        <p:spPr>
          <a:xfrm>
            <a:off x="221406" y="4390951"/>
            <a:ext cx="147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01</a:t>
            </a:r>
            <a:r>
              <a:rPr lang="zh-CN" altLang="en-US" sz="2000" dirty="0"/>
              <a:t>公司介绍</a:t>
            </a:r>
          </a:p>
        </p:txBody>
      </p:sp>
      <p:cxnSp>
        <p:nvCxnSpPr>
          <p:cNvPr id="23" name="直接连接符 6"/>
          <p:cNvCxnSpPr/>
          <p:nvPr/>
        </p:nvCxnSpPr>
        <p:spPr>
          <a:xfrm>
            <a:off x="589011" y="4221088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16"/>
          <p:cNvSpPr/>
          <p:nvPr/>
        </p:nvSpPr>
        <p:spPr>
          <a:xfrm>
            <a:off x="5985363" y="1001696"/>
            <a:ext cx="3031189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rgbClr val="FF0000"/>
              </a:buClr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日本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日本</a:t>
            </a: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電気株式会社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富士通株式会社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パナソニック株式会社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株式会社東芝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シャープ</a:t>
            </a: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株式会社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ソニー</a:t>
            </a: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株式会社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株式会社</a:t>
            </a: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日立</a:t>
            </a:r>
            <a:endParaRPr lang="en-US" altLang="ja-JP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株式会社日立物流</a:t>
            </a:r>
            <a:endParaRPr lang="en-US" altLang="ja-JP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株式会社大塚商会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三菱</a:t>
            </a: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電機</a:t>
            </a: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株式</a:t>
            </a: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会社</a:t>
            </a:r>
            <a:endParaRPr lang="en-US" altLang="ja-JP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株式</a:t>
            </a: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会社デンソー</a:t>
            </a:r>
            <a:endParaRPr lang="en-US" altLang="ja-JP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アルパイン株式会社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パイオニア</a:t>
            </a: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株式</a:t>
            </a: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会社</a:t>
            </a:r>
            <a:endParaRPr lang="en-US" altLang="ja-JP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富士通テン</a:t>
            </a: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株式会社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クラリオン株式会社</a:t>
            </a:r>
            <a:endParaRPr lang="en-US" altLang="ja-JP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富士ゼロックス株式会社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東京現像所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東映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en-US" altLang="ja-JP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IMAGICA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日本電信電話株式会社</a:t>
            </a:r>
            <a:endParaRPr lang="en-US" altLang="ja-JP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日本アイ・ビー・エム株式会社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警視庁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国税</a:t>
            </a:r>
            <a:r>
              <a:rPr lang="ja-JP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庁</a:t>
            </a:r>
            <a:endParaRPr lang="zh-CN" altLang="en-US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5" name="直接连接符 12"/>
          <p:cNvCxnSpPr/>
          <p:nvPr/>
        </p:nvCxnSpPr>
        <p:spPr>
          <a:xfrm>
            <a:off x="1928794" y="809607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15"/>
          <p:cNvCxnSpPr/>
          <p:nvPr/>
        </p:nvCxnSpPr>
        <p:spPr>
          <a:xfrm rot="5400000">
            <a:off x="2000232" y="809607"/>
            <a:ext cx="28575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20" y="571480"/>
            <a:ext cx="1152663" cy="499091"/>
          </a:xfrm>
          <a:prstGeom prst="rect">
            <a:avLst/>
          </a:prstGeom>
        </p:spPr>
      </p:pic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A46FB-14D0-4261-8F8E-679E161ED33D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14" name="直角三角形 13"/>
          <p:cNvSpPr/>
          <p:nvPr/>
        </p:nvSpPr>
        <p:spPr>
          <a:xfrm flipV="1">
            <a:off x="-36514" y="-27384"/>
            <a:ext cx="3384378" cy="3677543"/>
          </a:xfrm>
          <a:prstGeom prst="rtTriangle">
            <a:avLst/>
          </a:prstGeom>
          <a:gradFill>
            <a:gsLst>
              <a:gs pos="95000">
                <a:schemeClr val="accent1">
                  <a:tint val="66000"/>
                  <a:satMod val="160000"/>
                  <a:lumMod val="74000"/>
                </a:schemeClr>
              </a:gs>
              <a:gs pos="4000">
                <a:schemeClr val="accent1">
                  <a:tint val="44500"/>
                  <a:satMod val="160000"/>
                  <a:alpha val="10000"/>
                </a:schemeClr>
              </a:gs>
              <a:gs pos="18000">
                <a:schemeClr val="accent1">
                  <a:tint val="23500"/>
                  <a:satMod val="160000"/>
                  <a:lumMod val="8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TextBox 5"/>
          <p:cNvSpPr txBox="1"/>
          <p:nvPr/>
        </p:nvSpPr>
        <p:spPr>
          <a:xfrm>
            <a:off x="1229862" y="3501008"/>
            <a:ext cx="1685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产品</a:t>
            </a:r>
          </a:p>
        </p:txBody>
      </p:sp>
      <p:cxnSp>
        <p:nvCxnSpPr>
          <p:cNvPr id="16" name="直接连接符 8"/>
          <p:cNvCxnSpPr/>
          <p:nvPr/>
        </p:nvCxnSpPr>
        <p:spPr>
          <a:xfrm>
            <a:off x="1298485" y="3284984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21"/>
          <p:cNvCxnSpPr/>
          <p:nvPr/>
        </p:nvCxnSpPr>
        <p:spPr>
          <a:xfrm>
            <a:off x="1313952" y="4293096"/>
            <a:ext cx="714380" cy="1588"/>
          </a:xfrm>
          <a:prstGeom prst="line">
            <a:avLst/>
          </a:prstGeom>
          <a:ln w="31750" cmpd="sng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5"/>
          <p:cNvSpPr txBox="1"/>
          <p:nvPr/>
        </p:nvSpPr>
        <p:spPr>
          <a:xfrm>
            <a:off x="1313952" y="2564904"/>
            <a:ext cx="749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02</a:t>
            </a:r>
            <a:endParaRPr lang="zh-CN" altLang="en-US" sz="3600" dirty="0"/>
          </a:p>
        </p:txBody>
      </p:sp>
      <p:sp>
        <p:nvSpPr>
          <p:cNvPr id="23" name="二等辺三角形 22"/>
          <p:cNvSpPr/>
          <p:nvPr/>
        </p:nvSpPr>
        <p:spPr>
          <a:xfrm>
            <a:off x="4277154" y="5173859"/>
            <a:ext cx="3728697" cy="1711525"/>
          </a:xfrm>
          <a:prstGeom prst="triangle">
            <a:avLst/>
          </a:prstGeom>
          <a:gradFill>
            <a:gsLst>
              <a:gs pos="0">
                <a:schemeClr val="accent1">
                  <a:tint val="44500"/>
                  <a:satMod val="160000"/>
                  <a:alpha val="10000"/>
                </a:schemeClr>
              </a:gs>
              <a:gs pos="78000">
                <a:schemeClr val="accent1">
                  <a:tint val="23500"/>
                  <a:satMod val="160000"/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804</Words>
  <Application>Microsoft Office PowerPoint</Application>
  <PresentationFormat>画面に合わせる (4:3)</PresentationFormat>
  <Paragraphs>260</Paragraphs>
  <Slides>14</Slides>
  <Notes>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5" baseType="lpstr">
      <vt:lpstr>Office 主题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10</cp:revision>
  <dcterms:created xsi:type="dcterms:W3CDTF">2017-02-22T09:42:00Z</dcterms:created>
  <dcterms:modified xsi:type="dcterms:W3CDTF">2018-08-22T04:59:46Z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2052-10.1.0.6207</vt:lpwstr>
  </property>
</Properties>
</file>